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96" r:id="rId1"/>
    <p:sldMasterId id="2147483708" r:id="rId2"/>
    <p:sldMasterId id="2147483720" r:id="rId3"/>
  </p:sldMasterIdLst>
  <p:notesMasterIdLst>
    <p:notesMasterId r:id="rId21"/>
  </p:notesMasterIdLst>
  <p:sldIdLst>
    <p:sldId id="278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2" r:id="rId14"/>
    <p:sldId id="297" r:id="rId15"/>
    <p:sldId id="293" r:id="rId16"/>
    <p:sldId id="299" r:id="rId17"/>
    <p:sldId id="291" r:id="rId18"/>
    <p:sldId id="296" r:id="rId19"/>
    <p:sldId id="300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18" d="100"/>
          <a:sy n="118" d="100"/>
        </p:scale>
        <p:origin x="-276" y="-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5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0E1332-03DF-43CB-B1B3-7E71D549FF65}" type="datetimeFigureOut">
              <a:rPr lang="ru-RU" smtClean="0"/>
              <a:pPr/>
              <a:t>вс 27.02.22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65CFE3-D6C8-4DB2-9197-27B566EC5D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626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65CFE3-D6C8-4DB2-9197-27B566EC5D7D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143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4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C661-570B-43C7-A1FE-0832F6BA0439}" type="datetimeFigureOut">
              <a:rPr lang="ru-RU" smtClean="0"/>
              <a:pPr/>
              <a:t>вс 27.02.22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DFBF-784E-490C-AF41-6739F61694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C661-570B-43C7-A1FE-0832F6BA0439}" type="datetimeFigureOut">
              <a:rPr lang="ru-RU" smtClean="0"/>
              <a:pPr/>
              <a:t>вс 27.02.22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DFBF-784E-490C-AF41-6739F61694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55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55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C661-570B-43C7-A1FE-0832F6BA0439}" type="datetimeFigureOut">
              <a:rPr lang="ru-RU" smtClean="0"/>
              <a:pPr/>
              <a:t>вс 27.02.22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DFBF-784E-490C-AF41-6739F61694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C661-570B-43C7-A1FE-0832F6BA043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вс 27.02.22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DFBF-784E-490C-AF41-6739F61694B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819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C661-570B-43C7-A1FE-0832F6BA043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вс 27.02.22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DFBF-784E-490C-AF41-6739F61694B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48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C661-570B-43C7-A1FE-0832F6BA043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вс 27.02.22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DFBF-784E-490C-AF41-6739F61694B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783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C661-570B-43C7-A1FE-0832F6BA043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вс 27.02.22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DFBF-784E-490C-AF41-6739F61694B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734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C661-570B-43C7-A1FE-0832F6BA043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вс 27.02.22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DFBF-784E-490C-AF41-6739F61694B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801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C661-570B-43C7-A1FE-0832F6BA043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вс 27.02.22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DFBF-784E-490C-AF41-6739F61694B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86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C661-570B-43C7-A1FE-0832F6BA043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вс 27.02.22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DFBF-784E-490C-AF41-6739F61694B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16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C661-570B-43C7-A1FE-0832F6BA043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вс 27.02.22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DFBF-784E-490C-AF41-6739F61694B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443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C661-570B-43C7-A1FE-0832F6BA0439}" type="datetimeFigureOut">
              <a:rPr lang="ru-RU" smtClean="0"/>
              <a:pPr/>
              <a:t>вс 27.02.22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DFBF-784E-490C-AF41-6739F61694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C661-570B-43C7-A1FE-0832F6BA043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вс 27.02.22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DFBF-784E-490C-AF41-6739F61694B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147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C661-570B-43C7-A1FE-0832F6BA043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вс 27.02.22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DFBF-784E-490C-AF41-6739F61694B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479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C661-570B-43C7-A1FE-0832F6BA043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вс 27.02.22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DFBF-784E-490C-AF41-6739F61694B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28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C661-570B-43C7-A1FE-0832F6BA043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вс 27.02.22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DFBF-784E-490C-AF41-6739F61694B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938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C661-570B-43C7-A1FE-0832F6BA043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вс 27.02.22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DFBF-784E-490C-AF41-6739F61694B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671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C661-570B-43C7-A1FE-0832F6BA043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вс 27.02.22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DFBF-784E-490C-AF41-6739F61694B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69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C661-570B-43C7-A1FE-0832F6BA043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вс 27.02.22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DFBF-784E-490C-AF41-6739F61694B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024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C661-570B-43C7-A1FE-0832F6BA043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вс 27.02.22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DFBF-784E-490C-AF41-6739F61694B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854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C661-570B-43C7-A1FE-0832F6BA043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вс 27.02.22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DFBF-784E-490C-AF41-6739F61694B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017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C661-570B-43C7-A1FE-0832F6BA043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вс 27.02.22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DFBF-784E-490C-AF41-6739F61694B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840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1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C661-570B-43C7-A1FE-0832F6BA0439}" type="datetimeFigureOut">
              <a:rPr lang="ru-RU" smtClean="0"/>
              <a:pPr/>
              <a:t>вс 27.02.22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DFBF-784E-490C-AF41-6739F61694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C661-570B-43C7-A1FE-0832F6BA043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вс 27.02.22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DFBF-784E-490C-AF41-6739F61694B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262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C661-570B-43C7-A1FE-0832F6BA043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вс 27.02.22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DFBF-784E-490C-AF41-6739F61694B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90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C661-570B-43C7-A1FE-0832F6BA043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вс 27.02.22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DFBF-784E-490C-AF41-6739F61694B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204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C661-570B-43C7-A1FE-0832F6BA043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вс 27.02.22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DFBF-784E-490C-AF41-6739F61694B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76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C661-570B-43C7-A1FE-0832F6BA0439}" type="datetimeFigureOut">
              <a:rPr lang="ru-RU" smtClean="0"/>
              <a:pPr/>
              <a:t>вс 27.02.22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DFBF-784E-490C-AF41-6739F61694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C661-570B-43C7-A1FE-0832F6BA0439}" type="datetimeFigureOut">
              <a:rPr lang="ru-RU" smtClean="0"/>
              <a:pPr/>
              <a:t>вс 27.02.22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DFBF-784E-490C-AF41-6739F61694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C661-570B-43C7-A1FE-0832F6BA0439}" type="datetimeFigureOut">
              <a:rPr lang="ru-RU" smtClean="0"/>
              <a:pPr/>
              <a:t>вс 27.02.22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DFBF-784E-490C-AF41-6739F61694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C661-570B-43C7-A1FE-0832F6BA0439}" type="datetimeFigureOut">
              <a:rPr lang="ru-RU" smtClean="0"/>
              <a:pPr/>
              <a:t>вс 27.02.22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DFBF-784E-490C-AF41-6739F61694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6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C661-570B-43C7-A1FE-0832F6BA0439}" type="datetimeFigureOut">
              <a:rPr lang="ru-RU" smtClean="0"/>
              <a:pPr/>
              <a:t>вс 27.02.22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DFBF-784E-490C-AF41-6739F61694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1C661-570B-43C7-A1FE-0832F6BA0439}" type="datetimeFigureOut">
              <a:rPr lang="ru-RU" smtClean="0"/>
              <a:pPr/>
              <a:t>вс 27.02.22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7DFBF-784E-490C-AF41-6739F61694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6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1C661-570B-43C7-A1FE-0832F6BA0439}" type="datetimeFigureOut">
              <a:rPr lang="ru-RU" smtClean="0"/>
              <a:pPr/>
              <a:t>вс 27.02.22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6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6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7DFBF-784E-490C-AF41-6739F61694B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4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1C661-570B-43C7-A1FE-0832F6BA043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вс 27.02.22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7DFBF-784E-490C-AF41-6739F61694B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253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4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1C661-570B-43C7-A1FE-0832F6BA043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вс 27.02.22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7DFBF-784E-490C-AF41-6739F61694B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80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406768" y="608018"/>
            <a:ext cx="8918917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Методическая разработка внеурочного занятия </a:t>
            </a:r>
            <a:endParaRPr kumimoji="0" lang="ru-RU" sz="1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по «Финансовой грамотности» для 6 классов</a:t>
            </a:r>
            <a:endParaRPr kumimoji="0" lang="en-US" sz="1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Квест</a:t>
            </a:r>
            <a:r>
              <a:rPr kumimoji="0" lang="ru-RU" sz="3600" b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-игра: </a:t>
            </a:r>
            <a:r>
              <a:rPr kumimoji="0" lang="ru-RU" sz="3600" b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«Знатоки финансовой грамотности»</a:t>
            </a:r>
            <a:endParaRPr kumimoji="0" lang="ru-RU" sz="3600" b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2" descr="https://www.preobra.ru/attachments/1/2d/1340c9-d4ba-4538-8c15-149612dd400a/UMK-new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9093" y="2877688"/>
            <a:ext cx="4303131" cy="2819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0325686" y="400363"/>
            <a:ext cx="1472013" cy="14720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91051" y="374525"/>
            <a:ext cx="58627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+mj-lt"/>
              </a:rPr>
              <a:t>8.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"Меньше можно, больше - ни-ни"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3263706" y="5487257"/>
            <a:ext cx="5655212" cy="70788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Беладонна</a:t>
            </a:r>
            <a:r>
              <a:rPr lang="ru-RU" sz="2000" b="1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Arial" pitchFamily="34" charset="0"/>
              </a:rPr>
              <a:t> из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"Приключение поросенка Фунтика"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41986" name="Picture 2" descr="D:\imgprevi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99805" y="1192524"/>
            <a:ext cx="5026977" cy="37593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19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19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3086102" y="272571"/>
            <a:ext cx="567983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Станция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3. «В супермаркете»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Задание 1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02081" y="1377687"/>
            <a:ext cx="96973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Вы пришли в магазин, расположите по порядку действия, которые надо предпринять, совершая покупку в супермаркете.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323558" y="2247260"/>
            <a:ext cx="474081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A.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Выложить продукты из тележки.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Б.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Получить сдачу.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Проверить сроки годности.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Г.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Выбрать продукты.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Д.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Проверить чек.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Е.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Оплатить покупки.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Ё.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Занять очередь в кассу.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Ж.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Взять тележку.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3848766"/>
              </p:ext>
            </p:extLst>
          </p:nvPr>
        </p:nvGraphicFramePr>
        <p:xfrm>
          <a:off x="4492894" y="4027694"/>
          <a:ext cx="7267700" cy="1303960"/>
        </p:xfrm>
        <a:graphic>
          <a:graphicData uri="http://schemas.openxmlformats.org/drawingml/2006/table">
            <a:tbl>
              <a:tblPr/>
              <a:tblGrid>
                <a:gridCol w="90818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0818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089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0818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0818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90892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08188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90892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6519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</a:t>
                      </a:r>
                      <a:endParaRPr lang="ru-RU" sz="28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</a:t>
                      </a:r>
                      <a:endParaRPr lang="ru-RU" sz="28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</a:t>
                      </a:r>
                      <a:endParaRPr lang="ru-RU" sz="28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4</a:t>
                      </a:r>
                      <a:endParaRPr lang="ru-RU" sz="28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5</a:t>
                      </a:r>
                      <a:endParaRPr lang="ru-RU" sz="28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6</a:t>
                      </a:r>
                      <a:endParaRPr lang="ru-RU" sz="28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7</a:t>
                      </a:r>
                      <a:endParaRPr lang="ru-RU" sz="28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</a:t>
                      </a:r>
                      <a:endParaRPr lang="ru-RU" sz="28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519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Ж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Ё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Б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72" t="24809" r="10102" b="18258"/>
          <a:stretch/>
        </p:blipFill>
        <p:spPr bwMode="auto">
          <a:xfrm>
            <a:off x="380326" y="194208"/>
            <a:ext cx="11094180" cy="4786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49" t="45157" r="6807" b="33003"/>
          <a:stretch/>
        </p:blipFill>
        <p:spPr bwMode="auto">
          <a:xfrm>
            <a:off x="1399924" y="5122258"/>
            <a:ext cx="9945110" cy="1612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15578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3877006" y="459879"/>
            <a:ext cx="622359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Станция 5.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«</a:t>
            </a:r>
            <a:r>
              <a:rPr lang="ru-RU" sz="2800" b="1" i="1" dirty="0" smtClean="0"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ВИЗИТКА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ТОВАРА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21059" y="1544321"/>
            <a:ext cx="86879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Ребята, у вас на столе лежит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продукт: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сок, молоко, мороженное, шоколад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 Заполните таблицу.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1499153"/>
              </p:ext>
            </p:extLst>
          </p:nvPr>
        </p:nvGraphicFramePr>
        <p:xfrm>
          <a:off x="379830" y="3125546"/>
          <a:ext cx="11591777" cy="840763"/>
        </p:xfrm>
        <a:graphic>
          <a:graphicData uri="http://schemas.openxmlformats.org/drawingml/2006/table">
            <a:tbl>
              <a:tblPr/>
              <a:tblGrid>
                <a:gridCol w="17391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2440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3176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3176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93176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93297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5144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" panose="020B0604020202020204" pitchFamily="34" charset="0"/>
                          <a:ea typeface="Arial Unicode MS"/>
                          <a:cs typeface="Arial" panose="020B0604020202020204" pitchFamily="34" charset="0"/>
                        </a:rPr>
                        <a:t>Название товара</a:t>
                      </a:r>
                      <a:endParaRPr lang="ru-RU" sz="14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" panose="020B0604020202020204" pitchFamily="34" charset="0"/>
                          <a:ea typeface="Arial Unicode MS"/>
                          <a:cs typeface="Arial" panose="020B0604020202020204" pitchFamily="34" charset="0"/>
                        </a:rPr>
                        <a:t>Дата изготовления</a:t>
                      </a:r>
                      <a:endParaRPr lang="ru-RU" sz="14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" panose="020B0604020202020204" pitchFamily="34" charset="0"/>
                          <a:ea typeface="Arial Unicode MS"/>
                          <a:cs typeface="Arial" panose="020B0604020202020204" pitchFamily="34" charset="0"/>
                        </a:rPr>
                        <a:t>Срок годности</a:t>
                      </a:r>
                      <a:endParaRPr lang="ru-RU" sz="14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" panose="020B0604020202020204" pitchFamily="34" charset="0"/>
                          <a:ea typeface="Arial Unicode MS"/>
                          <a:cs typeface="Arial" panose="020B0604020202020204" pitchFamily="34" charset="0"/>
                        </a:rPr>
                        <a:t>Условия хранения</a:t>
                      </a:r>
                      <a:endParaRPr lang="ru-RU" sz="14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" panose="020B0604020202020204" pitchFamily="34" charset="0"/>
                          <a:ea typeface="Arial Unicode MS"/>
                          <a:cs typeface="Arial" panose="020B0604020202020204" pitchFamily="34" charset="0"/>
                        </a:rPr>
                        <a:t>Состав</a:t>
                      </a:r>
                      <a:endParaRPr lang="ru-RU" sz="14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" panose="020B0604020202020204" pitchFamily="34" charset="0"/>
                          <a:ea typeface="Arial Unicode MS"/>
                          <a:cs typeface="Arial" panose="020B0604020202020204" pitchFamily="34" charset="0"/>
                        </a:rPr>
                        <a:t>Цена</a:t>
                      </a:r>
                      <a:endParaRPr lang="ru-RU" sz="14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62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4867422" y="260252"/>
            <a:ext cx="278473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prstClr val="black"/>
                </a:solidFill>
                <a:latin typeface="Calibri Light"/>
                <a:ea typeface="Calibri" pitchFamily="34" charset="0"/>
                <a:cs typeface="Times New Roman" pitchFamily="18" charset="0"/>
              </a:rPr>
              <a:t>Станция </a:t>
            </a:r>
            <a:r>
              <a:rPr lang="ru-RU" sz="3200" b="1" dirty="0" smtClean="0">
                <a:solidFill>
                  <a:prstClr val="black"/>
                </a:solidFill>
                <a:latin typeface="Calibri Light"/>
                <a:ea typeface="Calibri" pitchFamily="34" charset="0"/>
                <a:cs typeface="Times New Roman" pitchFamily="18" charset="0"/>
              </a:rPr>
              <a:t>5</a:t>
            </a:r>
            <a:endParaRPr lang="ru-RU" sz="3200" b="1" dirty="0" smtClean="0">
              <a:solidFill>
                <a:prstClr val="black"/>
              </a:solidFill>
              <a:latin typeface="Calibri Light"/>
              <a:ea typeface="Calibri" pitchFamily="34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prstClr val="black"/>
                </a:solidFill>
                <a:latin typeface="Calibri Light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prstClr val="black"/>
                </a:solidFill>
                <a:latin typeface="Calibri Light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prstClr val="black"/>
                </a:solidFill>
                <a:latin typeface="Calibri Light"/>
                <a:ea typeface="Calibri" pitchFamily="34" charset="0"/>
                <a:cs typeface="Times New Roman" pitchFamily="18" charset="0"/>
              </a:rPr>
              <a:t>«У ЗОЛУШКИ»</a:t>
            </a:r>
            <a:endParaRPr lang="ru-RU" sz="3200" dirty="0" smtClean="0">
              <a:solidFill>
                <a:prstClr val="black"/>
              </a:solidFill>
              <a:latin typeface="Calibri Light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16479" y="1616837"/>
            <a:ext cx="805140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prstClr val="black"/>
                </a:solidFill>
                <a:latin typeface="Calibri Light"/>
              </a:rPr>
              <a:t>Придумайте и нарисуйте на листе А4 рекламу новых конфет, которые вы бы хотели производить на своей кондитерской фабрике. </a:t>
            </a:r>
            <a:endParaRPr lang="ru-RU" sz="2800" dirty="0">
              <a:solidFill>
                <a:prstClr val="black"/>
              </a:solidFill>
              <a:latin typeface="Calibri Light"/>
            </a:endParaRPr>
          </a:p>
        </p:txBody>
      </p:sp>
      <p:pic>
        <p:nvPicPr>
          <p:cNvPr id="6" name="Рисунок 5" descr="Konfeta_3288"/>
          <p:cNvPicPr/>
          <p:nvPr/>
        </p:nvPicPr>
        <p:blipFill>
          <a:blip r:embed="rId2" cstate="print"/>
          <a:srcRect l="15178" t="22060" r="15361" b="25275"/>
          <a:stretch>
            <a:fillRect/>
          </a:stretch>
        </p:blipFill>
        <p:spPr bwMode="auto">
          <a:xfrm>
            <a:off x="4379741" y="3291840"/>
            <a:ext cx="4004604" cy="29260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2472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4152321" y="272570"/>
            <a:ext cx="3875056" cy="95410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Станция 6. РЕШАЙКА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62" name="Picture 2" descr="D:\250px-Maria_Luigia_10_soldi_7687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125" y="182880"/>
            <a:ext cx="2623279" cy="1280160"/>
          </a:xfrm>
          <a:prstGeom prst="rect">
            <a:avLst/>
          </a:prstGeom>
          <a:noFill/>
        </p:spPr>
      </p:pic>
      <p:pic>
        <p:nvPicPr>
          <p:cNvPr id="40963" name="Picture 3" descr="D:\5piastresle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64785" y="171304"/>
            <a:ext cx="3031388" cy="1432414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351129" y="1391061"/>
            <a:ext cx="91059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Ребята, вам предлагается решить 2 финансовые задачи</a:t>
            </a:r>
            <a:endParaRPr lang="ru-RU" sz="4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1279" y="2219414"/>
            <a:ext cx="5015141" cy="3242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Задача №1</a:t>
            </a:r>
            <a:endParaRPr lang="ru-RU" sz="1600" u="sng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99110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Ученик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лицея Сидоров купил у фирмы «Рассвет» акварельные краски за 150 рублей. Потраченная сумма является: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1) для Сидорова - расходами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2) для фирмы "Рассвет" - прибылью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3) для фирмы "Рассвет" - выручкой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4) для Сидорова - убытками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2505075" algn="l"/>
              </a:tabLs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5) ценой акварельных красок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56420" y="2338466"/>
            <a:ext cx="6041035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000" b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Задача №2</a:t>
            </a:r>
            <a:endParaRPr lang="ru-RU" sz="2000" u="sng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Миша </a:t>
            </a:r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с папой решили купить маме цветы ко дню рождения. В цветочном магазине им понравились розы по цене 80 рублей за штуку. </a:t>
            </a:r>
            <a:endParaRPr lang="ru-RU" sz="2000" b="1" dirty="0" smtClean="0">
              <a:solidFill>
                <a:srgbClr val="00B050"/>
              </a:solidFill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Сколько </a:t>
            </a:r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роз они могут купить, если у них на эти цели приготовлено 500 рублей, а букет должен состоять из нечетного числа цветов?</a:t>
            </a:r>
            <a:endParaRPr lang="ru-RU" sz="2000" b="1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506436" y="337626"/>
            <a:ext cx="11240087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Подведение итогов: 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Все команды собираются вместе, волонтеры подсчитывают жетоны и объявляется победитель.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6" descr="https://i.mycdn.me/i?r=AzEPZsRbOZEKgBhR0XGMT1Rk_UktWUrnyx9YYVC2ERkd-KaKTM5SRkZCeTgDn6uOy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326" y="2530978"/>
            <a:ext cx="5330825" cy="3800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D:\международный-день-спасибо-деньги-37949.jpeg"/>
          <p:cNvPicPr>
            <a:picLocks noChangeAspect="1" noChangeArrowheads="1"/>
          </p:cNvPicPr>
          <p:nvPr/>
        </p:nvPicPr>
        <p:blipFill>
          <a:blip r:embed="rId2" cstate="print"/>
          <a:srcRect r="456" b="3918"/>
          <a:stretch>
            <a:fillRect/>
          </a:stretch>
        </p:blipFill>
        <p:spPr bwMode="auto">
          <a:xfrm>
            <a:off x="-707854" y="0"/>
            <a:ext cx="13821507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6226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8434055"/>
              </p:ext>
            </p:extLst>
          </p:nvPr>
        </p:nvGraphicFramePr>
        <p:xfrm>
          <a:off x="3241821" y="395654"/>
          <a:ext cx="6062687" cy="650914"/>
        </p:xfrm>
        <a:graphic>
          <a:graphicData uri="http://schemas.openxmlformats.org/drawingml/2006/table">
            <a:tbl>
              <a:tblPr/>
              <a:tblGrid>
                <a:gridCol w="606268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65091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200" b="1" i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Станция </a:t>
                      </a:r>
                      <a:r>
                        <a:rPr lang="ru-RU" sz="3200" b="1" i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1.  </a:t>
                      </a:r>
                      <a:r>
                        <a:rPr lang="ru-RU" sz="3200" b="1" i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«ТРУД»</a:t>
                      </a: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0157057"/>
              </p:ext>
            </p:extLst>
          </p:nvPr>
        </p:nvGraphicFramePr>
        <p:xfrm>
          <a:off x="891542" y="1671473"/>
          <a:ext cx="11013244" cy="2970127"/>
        </p:xfrm>
        <a:graphic>
          <a:graphicData uri="http://schemas.openxmlformats.org/drawingml/2006/table">
            <a:tbl>
              <a:tblPr/>
              <a:tblGrid>
                <a:gridCol w="550604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50719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848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А.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«Без труда не вытащишь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0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лучше большого безделья»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713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Б </a:t>
                      </a:r>
                      <a:r>
                        <a:rPr lang="ru-RU" sz="20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.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«</a:t>
                      </a:r>
                      <a:r>
                        <a:rPr lang="ru-RU" sz="20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От труда здоровеют,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2.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гуляй </a:t>
                      </a:r>
                      <a:r>
                        <a:rPr lang="ru-RU" sz="20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смело»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713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В.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«</a:t>
                      </a:r>
                      <a:r>
                        <a:rPr lang="ru-RU" sz="20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Маленькое дело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3.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и </a:t>
                      </a:r>
                      <a:r>
                        <a:rPr lang="ru-RU" sz="20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рыбку из пруда»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713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Г. </a:t>
                      </a:r>
                      <a:r>
                        <a:rPr lang="ru-RU" sz="20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«Сделал дело,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4.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а </a:t>
                      </a:r>
                      <a:r>
                        <a:rPr lang="ru-RU" sz="20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от лени болеют»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713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20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Д. </a:t>
                      </a:r>
                      <a:r>
                        <a:rPr lang="ru-RU" sz="2000" b="1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«</a:t>
                      </a:r>
                      <a:r>
                        <a:rPr lang="ru-RU" sz="20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Без денег торговать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5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.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как </a:t>
                      </a:r>
                      <a:r>
                        <a:rPr lang="ru-RU" sz="20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без соли хлебать»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523485" y="1148249"/>
            <a:ext cx="66284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Отгадайте, какие пословицы зашифрованы</a:t>
            </a:r>
            <a:r>
              <a:rPr lang="ru-RU" sz="2800" dirty="0">
                <a:latin typeface="+mj-lt"/>
              </a:rPr>
              <a:t>?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215713" y="4797083"/>
          <a:ext cx="7350323" cy="1361871"/>
        </p:xfrm>
        <a:graphic>
          <a:graphicData uri="http://schemas.openxmlformats.org/drawingml/2006/table">
            <a:tbl>
              <a:tblPr/>
              <a:tblGrid>
                <a:gridCol w="146907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7031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7031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7031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47031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80647">
                <a:tc>
                  <a:txBody>
                    <a:bodyPr/>
                    <a:lstStyle/>
                    <a:p>
                      <a:pPr marL="201295" indent="-2012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+mj-lt"/>
                          <a:ea typeface="Calibri"/>
                          <a:cs typeface="Calibri"/>
                        </a:rPr>
                        <a:t>А</a:t>
                      </a:r>
                      <a:endParaRPr lang="ru-RU" sz="2400" dirty="0">
                        <a:latin typeface="+mj-lt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+mj-lt"/>
                          <a:ea typeface="Calibri"/>
                          <a:cs typeface="Calibri"/>
                        </a:rPr>
                        <a:t>Б</a:t>
                      </a:r>
                      <a:endParaRPr lang="ru-RU" sz="2400" dirty="0">
                        <a:latin typeface="+mj-lt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>
                          <a:latin typeface="+mj-lt"/>
                          <a:ea typeface="Calibri"/>
                          <a:cs typeface="Calibri"/>
                        </a:rPr>
                        <a:t>В</a:t>
                      </a:r>
                      <a:endParaRPr lang="ru-RU" sz="2400">
                        <a:latin typeface="+mj-lt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>
                          <a:latin typeface="+mj-lt"/>
                          <a:ea typeface="Calibri"/>
                          <a:cs typeface="Calibri"/>
                        </a:rPr>
                        <a:t>Г</a:t>
                      </a:r>
                      <a:endParaRPr lang="ru-RU" sz="2400">
                        <a:latin typeface="+mj-lt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>
                          <a:latin typeface="+mj-lt"/>
                          <a:ea typeface="Calibri"/>
                          <a:cs typeface="Calibri"/>
                        </a:rPr>
                        <a:t>Д</a:t>
                      </a:r>
                      <a:endParaRPr lang="ru-RU" sz="2400">
                        <a:latin typeface="+mj-lt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010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latin typeface="+mj-lt"/>
                          <a:ea typeface="Calibri"/>
                          <a:cs typeface="Calibri"/>
                        </a:rPr>
                        <a:t>3</a:t>
                      </a:r>
                      <a:endParaRPr lang="ru-RU" sz="2400" dirty="0">
                        <a:latin typeface="+mj-lt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latin typeface="+mj-lt"/>
                          <a:ea typeface="Calibri"/>
                          <a:cs typeface="Calibri"/>
                        </a:rPr>
                        <a:t>4</a:t>
                      </a:r>
                      <a:endParaRPr lang="ru-RU" sz="2400" dirty="0">
                        <a:latin typeface="+mj-lt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latin typeface="+mj-lt"/>
                          <a:ea typeface="Calibri"/>
                          <a:cs typeface="Calibri"/>
                        </a:rPr>
                        <a:t>1</a:t>
                      </a:r>
                      <a:endParaRPr lang="ru-RU" sz="2400" dirty="0">
                        <a:latin typeface="+mj-lt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latin typeface="+mj-lt"/>
                          <a:ea typeface="Calibri"/>
                          <a:cs typeface="Calibri"/>
                        </a:rPr>
                        <a:t>2</a:t>
                      </a:r>
                      <a:endParaRPr lang="ru-RU" sz="2400" dirty="0">
                        <a:latin typeface="+mj-lt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latin typeface="+mj-lt"/>
                          <a:ea typeface="Calibri"/>
                          <a:cs typeface="Calibri"/>
                        </a:rPr>
                        <a:t>5</a:t>
                      </a:r>
                      <a:endParaRPr lang="ru-RU" sz="2400" dirty="0">
                        <a:latin typeface="+mj-lt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681655" y="490658"/>
            <a:ext cx="6857999" cy="46166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Станция 2. «УГАДАЙ, КТО СКАЗАЛ?»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485453" y="1177258"/>
            <a:ext cx="746390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Кому из мультипликационных героев,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принадлежат следующие слова: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74199" y="2104852"/>
            <a:ext cx="73073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"Средства у нас есть. У нас ума не хватает"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88" name="AutoShape 4" descr="http://purmix.ru/images/uroki/karand/sovetskie_multfilmy/kak_narisovat_kota_matroskina_iz_troe_iz_prostokvashin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0" name="AutoShape 6" descr="http://purmix.ru/images/uroki/karand/sovetskie_multfilmy/kak_narisovat_kota_matroskina_iz_troe_iz_prostokvashin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91" name="Picture 7" descr="D:\kak_narisovat_kota_matroskina_iz_troe_iz_prostokvashin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27767" y="2751629"/>
            <a:ext cx="4686300" cy="33242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3903195" y="6198548"/>
            <a:ext cx="47892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Матроскин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из "Простоквашино</a:t>
            </a:r>
            <a:r>
              <a:rPr lang="ru-RU" sz="2000" b="1" dirty="0" smtClean="0">
                <a:latin typeface="+mj-lt"/>
              </a:rPr>
              <a:t>"</a:t>
            </a:r>
            <a:endParaRPr lang="ru-RU" sz="2000" dirty="0">
              <a:latin typeface="+mj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1859" y="324787"/>
            <a:ext cx="1056483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"Ах, владеть подвалом хорошо, но еще лучше купаться в этих прохладных кругленьких монетах. Чудесно нырять в них как дельфин и как суслик в них зарываться, подбрасывать их вверх и этим дождем наслаждаться"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818" name="Picture 2" descr="D:\skrudzh620-9220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27658" y="2334726"/>
            <a:ext cx="5423975" cy="35605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919000" y="6114143"/>
            <a:ext cx="49050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Скрудж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Макдак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из "Утиных историй</a:t>
            </a:r>
            <a:r>
              <a:rPr lang="ru-RU" sz="2000" b="1" dirty="0" smtClean="0">
                <a:latin typeface="+mj-lt"/>
              </a:rPr>
              <a:t>"</a:t>
            </a:r>
            <a:endParaRPr lang="ru-RU" sz="2000" dirty="0"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1520" y="418906"/>
            <a:ext cx="10494499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+mj-lt"/>
              </a:rPr>
              <a:t>3. "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наше время даже сейфу нельзя доверять. </a:t>
            </a:r>
          </a:p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Как это сложно иметь миллион"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842" name="Picture 2" descr="D:\23fc03194f5de4700307975d5015bf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91841" y="1812095"/>
            <a:ext cx="5199185" cy="38993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380454" y="5931264"/>
            <a:ext cx="73548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err="1" smtClean="0">
                <a:latin typeface="+mj-lt"/>
              </a:rPr>
              <a:t>Беладонна</a:t>
            </a:r>
            <a:r>
              <a:rPr lang="ru-RU" sz="2000" b="1" dirty="0" smtClean="0">
                <a:latin typeface="+mj-lt"/>
              </a:rPr>
              <a:t>, "Приключение поросенка Фунтика"</a:t>
            </a:r>
            <a:endParaRPr lang="ru-RU" sz="2000" dirty="0"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56825" y="250096"/>
            <a:ext cx="88814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"Чтобы продать что-нибудь ненужное, нужно сначала купить что-нибудь ненужное, а у нас денег нет"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866" name="Picture 2" descr="D:\imgprevi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9300" y="1621007"/>
            <a:ext cx="5627077" cy="38133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033344" y="5678044"/>
            <a:ext cx="44336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Дядя Федор из "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Простоквашино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02690" y="444863"/>
            <a:ext cx="85514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+mj-lt"/>
              </a:rPr>
              <a:t>5.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"А, хотя бы я и жадничаю, зато от чистого сердца"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890" name="Picture 2" descr="D:\hq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9497" y="1362807"/>
            <a:ext cx="5826369" cy="43697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204780" y="5931263"/>
            <a:ext cx="50571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Мужик из "Падал прошлогодний снег"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77957" y="205712"/>
            <a:ext cx="117968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+mj-lt"/>
              </a:rPr>
              <a:t>6. "А я ничего выписывать не буду! Я экономить буду" </a:t>
            </a:r>
            <a:endParaRPr lang="ru-RU" sz="2800" b="1" dirty="0">
              <a:latin typeface="+mj-lt"/>
            </a:endParaRPr>
          </a:p>
        </p:txBody>
      </p:sp>
      <p:pic>
        <p:nvPicPr>
          <p:cNvPr id="38914" name="Picture 2" descr="D:\4242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98631" y="1132595"/>
            <a:ext cx="4924864" cy="3718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339293" y="5312285"/>
            <a:ext cx="5022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Кот </a:t>
            </a:r>
            <a:r>
              <a:rPr lang="ru-RU" b="1" dirty="0" err="1" smtClean="0"/>
              <a:t>Матроскин</a:t>
            </a:r>
            <a:r>
              <a:rPr lang="ru-RU" b="1" dirty="0" smtClean="0"/>
              <a:t> из "</a:t>
            </a:r>
            <a:r>
              <a:rPr lang="ru-RU" b="1" dirty="0" err="1" smtClean="0"/>
              <a:t>Простоквашино</a:t>
            </a:r>
            <a:r>
              <a:rPr lang="ru-RU" b="1" dirty="0" smtClean="0"/>
              <a:t>"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5403" y="247917"/>
            <a:ext cx="69808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7. "Несите ваши денежки, иначе быть беде"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938" name="Picture 2" descr="D:\imgprevi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9293" y="1026599"/>
            <a:ext cx="4584091" cy="35031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817937" y="4932457"/>
            <a:ext cx="54931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Базилио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из "Приключения Буратино"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561</TotalTime>
  <Words>605</Words>
  <Application>Microsoft Office PowerPoint</Application>
  <PresentationFormat>Произвольный</PresentationFormat>
  <Paragraphs>101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Тема Office</vt:lpstr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72</cp:revision>
  <dcterms:created xsi:type="dcterms:W3CDTF">2016-12-08T13:45:15Z</dcterms:created>
  <dcterms:modified xsi:type="dcterms:W3CDTF">2022-02-27T18:57:19Z</dcterms:modified>
</cp:coreProperties>
</file>