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6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3" r:id="rId2"/>
    <p:sldMasterId id="2147483735" r:id="rId3"/>
    <p:sldMasterId id="2147483747" r:id="rId4"/>
    <p:sldMasterId id="2147483814" r:id="rId5"/>
    <p:sldMasterId id="2147483957" r:id="rId6"/>
  </p:sldMasterIdLst>
  <p:notesMasterIdLst>
    <p:notesMasterId r:id="rId23"/>
  </p:notesMasterIdLst>
  <p:sldIdLst>
    <p:sldId id="419" r:id="rId7"/>
    <p:sldId id="273" r:id="rId8"/>
    <p:sldId id="417" r:id="rId9"/>
    <p:sldId id="262" r:id="rId10"/>
    <p:sldId id="380" r:id="rId11"/>
    <p:sldId id="335" r:id="rId12"/>
    <p:sldId id="412" r:id="rId13"/>
    <p:sldId id="304" r:id="rId14"/>
    <p:sldId id="413" r:id="rId15"/>
    <p:sldId id="280" r:id="rId16"/>
    <p:sldId id="416" r:id="rId17"/>
    <p:sldId id="297" r:id="rId18"/>
    <p:sldId id="299" r:id="rId19"/>
    <p:sldId id="300" r:id="rId20"/>
    <p:sldId id="275" r:id="rId21"/>
    <p:sldId id="418" r:id="rId22"/>
  </p:sldIdLst>
  <p:sldSz cx="1219200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771"/>
    <a:srgbClr val="0033CC"/>
    <a:srgbClr val="203864"/>
    <a:srgbClr val="89D0F3"/>
    <a:srgbClr val="66CCFF"/>
    <a:srgbClr val="94E5FE"/>
    <a:srgbClr val="0EEFFA"/>
    <a:srgbClr val="ABCDE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29" autoAdjust="0"/>
    <p:restoredTop sz="92393" autoAdjust="0"/>
  </p:normalViewPr>
  <p:slideViewPr>
    <p:cSldViewPr snapToGrid="0">
      <p:cViewPr varScale="1">
        <p:scale>
          <a:sx n="63" d="100"/>
          <a:sy n="63" d="100"/>
        </p:scale>
        <p:origin x="-114" y="-198"/>
      </p:cViewPr>
      <p:guideLst>
        <p:guide orient="horz" pos="2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2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9B66EF-CDCE-45C2-A6B7-4CB4319F6670}" type="doc">
      <dgm:prSet loTypeId="urn:microsoft.com/office/officeart/2005/8/layout/vList6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498F515-AF25-4300-8EE3-7CB5110E6D9A}">
      <dgm:prSet phldrT="[Текст]" custT="1"/>
      <dgm:spPr/>
      <dgm:t>
        <a:bodyPr/>
        <a:lstStyle/>
        <a:p>
          <a:r>
            <a:rPr lang="ru-RU" sz="2800" b="1" dirty="0">
              <a:latin typeface="+mj-lt"/>
            </a:rPr>
            <a:t>Гуманитарный профиль</a:t>
          </a:r>
        </a:p>
        <a:p>
          <a:r>
            <a:rPr lang="ru-RU" sz="1800" b="1" dirty="0">
              <a:latin typeface="+mj-lt"/>
            </a:rPr>
            <a:t>(педагогика, психология, общественные отношения и др.)</a:t>
          </a:r>
        </a:p>
      </dgm:t>
    </dgm:pt>
    <dgm:pt modelId="{E1B186AB-9901-4DBF-AA0E-FD3D9BF9B57C}" type="parTrans" cxnId="{9DBEC3AB-E7F7-4C97-B01F-0BAFAA4E3786}">
      <dgm:prSet/>
      <dgm:spPr/>
      <dgm:t>
        <a:bodyPr/>
        <a:lstStyle/>
        <a:p>
          <a:endParaRPr lang="ru-RU"/>
        </a:p>
      </dgm:t>
    </dgm:pt>
    <dgm:pt modelId="{2DC50848-B87B-4894-9A44-2F24B47DFC66}" type="sibTrans" cxnId="{9DBEC3AB-E7F7-4C97-B01F-0BAFAA4E3786}">
      <dgm:prSet/>
      <dgm:spPr/>
      <dgm:t>
        <a:bodyPr/>
        <a:lstStyle/>
        <a:p>
          <a:endParaRPr lang="ru-RU"/>
        </a:p>
      </dgm:t>
    </dgm:pt>
    <dgm:pt modelId="{6DD7F855-D364-4C88-950D-270CABF9960D}">
      <dgm:prSet phldrT="[Текст]" custT="1"/>
      <dgm:spPr/>
      <dgm:t>
        <a:bodyPr/>
        <a:lstStyle/>
        <a:p>
          <a:pPr algn="just"/>
          <a:r>
            <a:rPr lang="ru-RU" sz="2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предметы для изучения на углубленном уровне  из предметных областей «Русский язык и литература» </a:t>
          </a:r>
          <a:r>
            <a:rPr lang="ru-RU" sz="2200" dirty="0" smtClean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(литература</a:t>
          </a:r>
          <a:r>
            <a:rPr lang="ru-RU" sz="2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), «Иностранные языки» (иностранный язык, второй иностранный язык</a:t>
          </a:r>
          <a:r>
            <a:rPr lang="ru-RU" sz="2200" b="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), «Общественные науки» (история, </a:t>
          </a:r>
          <a:r>
            <a:rPr lang="ru-RU" sz="2200" b="0" dirty="0" smtClean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обществознание, география) </a:t>
          </a:r>
          <a:r>
            <a:rPr lang="ru-RU" sz="2200" b="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и </a:t>
          </a:r>
          <a:r>
            <a:rPr lang="ru-RU" sz="2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предметы (курсы) по выбору обучающихся</a:t>
          </a:r>
          <a:endParaRPr lang="ru-RU" sz="2200" dirty="0">
            <a:solidFill>
              <a:srgbClr val="19377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208765F-ED91-44C3-AD07-23BB2A0D5979}" type="parTrans" cxnId="{E815C11D-1269-4D62-8EDA-B4088A38DB2D}">
      <dgm:prSet/>
      <dgm:spPr/>
      <dgm:t>
        <a:bodyPr/>
        <a:lstStyle/>
        <a:p>
          <a:endParaRPr lang="ru-RU"/>
        </a:p>
      </dgm:t>
    </dgm:pt>
    <dgm:pt modelId="{D72C646C-8618-4A9B-8D73-3F0330ACEA2B}" type="sibTrans" cxnId="{E815C11D-1269-4D62-8EDA-B4088A38DB2D}">
      <dgm:prSet/>
      <dgm:spPr/>
      <dgm:t>
        <a:bodyPr/>
        <a:lstStyle/>
        <a:p>
          <a:endParaRPr lang="ru-RU"/>
        </a:p>
      </dgm:t>
    </dgm:pt>
    <dgm:pt modelId="{4D3CB14A-20C5-462F-9CCF-395F456CBBAA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>
              <a:latin typeface="+mj-lt"/>
            </a:rPr>
            <a:t>Естественно</a:t>
          </a:r>
        </a:p>
        <a:p>
          <a:pPr>
            <a:spcAft>
              <a:spcPts val="0"/>
            </a:spcAft>
          </a:pPr>
          <a:r>
            <a:rPr lang="ru-RU" sz="2800" b="1" dirty="0">
              <a:latin typeface="+mj-lt"/>
            </a:rPr>
            <a:t>научный профиль </a:t>
          </a:r>
        </a:p>
        <a:p>
          <a:pPr>
            <a:spcAft>
              <a:spcPct val="35000"/>
            </a:spcAft>
          </a:pPr>
          <a:r>
            <a:rPr lang="ru-RU" sz="1800" b="1" dirty="0">
              <a:latin typeface="+mj-lt"/>
            </a:rPr>
            <a:t>(сферы деятельности: медицина, биотехнологии и др.)</a:t>
          </a:r>
          <a:endParaRPr lang="ru-RU" sz="2400" dirty="0">
            <a:latin typeface="+mj-lt"/>
          </a:endParaRPr>
        </a:p>
      </dgm:t>
    </dgm:pt>
    <dgm:pt modelId="{F872EC2B-C4B3-40CC-9BED-7E708C975A37}" type="parTrans" cxnId="{9A197019-B5F9-4F24-96C0-85D8A7C4DCBC}">
      <dgm:prSet/>
      <dgm:spPr/>
      <dgm:t>
        <a:bodyPr/>
        <a:lstStyle/>
        <a:p>
          <a:endParaRPr lang="ru-RU"/>
        </a:p>
      </dgm:t>
    </dgm:pt>
    <dgm:pt modelId="{7F262524-6292-456F-880B-69B3CED1D9BC}" type="sibTrans" cxnId="{9A197019-B5F9-4F24-96C0-85D8A7C4DCBC}">
      <dgm:prSet/>
      <dgm:spPr/>
      <dgm:t>
        <a:bodyPr/>
        <a:lstStyle/>
        <a:p>
          <a:endParaRPr lang="ru-RU"/>
        </a:p>
      </dgm:t>
    </dgm:pt>
    <dgm:pt modelId="{34CA8D64-8D7C-421D-91E5-BFA71E25C58D}">
      <dgm:prSet custT="1"/>
      <dgm:spPr/>
      <dgm:t>
        <a:bodyPr/>
        <a:lstStyle/>
        <a:p>
          <a:pPr algn="just"/>
          <a:r>
            <a:rPr lang="ru-RU" sz="2400" b="0" dirty="0">
              <a:solidFill>
                <a:srgbClr val="19377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предметы для изучения на углубленном уровне и элективные курсы из предметных областей «Математика и информатика» (математика; информатика) и «Естественные науки» (физика, химия, биология)</a:t>
          </a:r>
        </a:p>
      </dgm:t>
    </dgm:pt>
    <dgm:pt modelId="{465ACE89-C0F7-4669-AEC0-2CB0E8A98BDF}" type="parTrans" cxnId="{160A9DD6-FB40-4602-A81E-0CA3B91331DC}">
      <dgm:prSet/>
      <dgm:spPr/>
      <dgm:t>
        <a:bodyPr/>
        <a:lstStyle/>
        <a:p>
          <a:endParaRPr lang="ru-RU"/>
        </a:p>
      </dgm:t>
    </dgm:pt>
    <dgm:pt modelId="{B1AE7656-DB8A-4DDC-BDD8-9C6441544B05}" type="sibTrans" cxnId="{160A9DD6-FB40-4602-A81E-0CA3B91331DC}">
      <dgm:prSet/>
      <dgm:spPr/>
      <dgm:t>
        <a:bodyPr/>
        <a:lstStyle/>
        <a:p>
          <a:endParaRPr lang="ru-RU"/>
        </a:p>
      </dgm:t>
    </dgm:pt>
    <dgm:pt modelId="{34AF01D1-4391-4E12-B458-7D1B861BECEC}" type="pres">
      <dgm:prSet presAssocID="{F59B66EF-CDCE-45C2-A6B7-4CB4319F667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417B84B-0C09-4163-BE68-BF5AB1E39030}" type="pres">
      <dgm:prSet presAssocID="{4D3CB14A-20C5-462F-9CCF-395F456CBBAA}" presName="linNode" presStyleCnt="0"/>
      <dgm:spPr/>
    </dgm:pt>
    <dgm:pt modelId="{4B43317B-7C47-480E-AD50-73B3ABFEDB12}" type="pres">
      <dgm:prSet presAssocID="{4D3CB14A-20C5-462F-9CCF-395F456CBBAA}" presName="parentShp" presStyleLbl="node1" presStyleIdx="0" presStyleCnt="2" custScaleX="73072" custScaleY="789456" custLinFactNeighborX="190" custLinFactNeighborY="-1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DA240-16EC-4060-8950-58596BF717BC}" type="pres">
      <dgm:prSet presAssocID="{4D3CB14A-20C5-462F-9CCF-395F456CBBAA}" presName="childShp" presStyleLbl="bgAccFollowNode1" presStyleIdx="0" presStyleCnt="2" custScaleX="128812" custScaleY="792503" custLinFactNeighborX="-530" custLinFactNeighborY="38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F2565-2CD4-47F6-AE03-60D473A29E16}" type="pres">
      <dgm:prSet presAssocID="{7F262524-6292-456F-880B-69B3CED1D9BC}" presName="spacing" presStyleCnt="0"/>
      <dgm:spPr/>
    </dgm:pt>
    <dgm:pt modelId="{8573B936-F0C0-4F6B-84C7-2E828EFA444D}" type="pres">
      <dgm:prSet presAssocID="{D498F515-AF25-4300-8EE3-7CB5110E6D9A}" presName="linNode" presStyleCnt="0"/>
      <dgm:spPr/>
    </dgm:pt>
    <dgm:pt modelId="{8744FDF4-2EFB-4275-ABB3-39D65C722237}" type="pres">
      <dgm:prSet presAssocID="{D498F515-AF25-4300-8EE3-7CB5110E6D9A}" presName="parentShp" presStyleLbl="node1" presStyleIdx="1" presStyleCnt="2" custScaleX="117408" custScaleY="570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D853B-CC1C-4E4F-BE81-65E2C8A1DF2D}" type="pres">
      <dgm:prSet presAssocID="{D498F515-AF25-4300-8EE3-7CB5110E6D9A}" presName="childShp" presStyleLbl="bgAccFollowNode1" presStyleIdx="1" presStyleCnt="2" custScaleX="176124" custScaleY="834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15C11D-1269-4D62-8EDA-B4088A38DB2D}" srcId="{D498F515-AF25-4300-8EE3-7CB5110E6D9A}" destId="{6DD7F855-D364-4C88-950D-270CABF9960D}" srcOrd="0" destOrd="0" parTransId="{5208765F-ED91-44C3-AD07-23BB2A0D5979}" sibTransId="{D72C646C-8618-4A9B-8D73-3F0330ACEA2B}"/>
    <dgm:cxn modelId="{4E45B2C0-266F-4905-883C-EA305C2F3CB7}" type="presOf" srcId="{D498F515-AF25-4300-8EE3-7CB5110E6D9A}" destId="{8744FDF4-2EFB-4275-ABB3-39D65C722237}" srcOrd="0" destOrd="0" presId="urn:microsoft.com/office/officeart/2005/8/layout/vList6"/>
    <dgm:cxn modelId="{68FDB635-C30D-4162-B6BB-B5706D2BDD9C}" type="presOf" srcId="{34CA8D64-8D7C-421D-91E5-BFA71E25C58D}" destId="{88CDA240-16EC-4060-8950-58596BF717BC}" srcOrd="0" destOrd="0" presId="urn:microsoft.com/office/officeart/2005/8/layout/vList6"/>
    <dgm:cxn modelId="{9A197019-B5F9-4F24-96C0-85D8A7C4DCBC}" srcId="{F59B66EF-CDCE-45C2-A6B7-4CB4319F6670}" destId="{4D3CB14A-20C5-462F-9CCF-395F456CBBAA}" srcOrd="0" destOrd="0" parTransId="{F872EC2B-C4B3-40CC-9BED-7E708C975A37}" sibTransId="{7F262524-6292-456F-880B-69B3CED1D9BC}"/>
    <dgm:cxn modelId="{160A9DD6-FB40-4602-A81E-0CA3B91331DC}" srcId="{4D3CB14A-20C5-462F-9CCF-395F456CBBAA}" destId="{34CA8D64-8D7C-421D-91E5-BFA71E25C58D}" srcOrd="0" destOrd="0" parTransId="{465ACE89-C0F7-4669-AEC0-2CB0E8A98BDF}" sibTransId="{B1AE7656-DB8A-4DDC-BDD8-9C6441544B05}"/>
    <dgm:cxn modelId="{9DBEC3AB-E7F7-4C97-B01F-0BAFAA4E3786}" srcId="{F59B66EF-CDCE-45C2-A6B7-4CB4319F6670}" destId="{D498F515-AF25-4300-8EE3-7CB5110E6D9A}" srcOrd="1" destOrd="0" parTransId="{E1B186AB-9901-4DBF-AA0E-FD3D9BF9B57C}" sibTransId="{2DC50848-B87B-4894-9A44-2F24B47DFC66}"/>
    <dgm:cxn modelId="{E1172F37-6EC7-48A0-9880-7F746CA85990}" type="presOf" srcId="{F59B66EF-CDCE-45C2-A6B7-4CB4319F6670}" destId="{34AF01D1-4391-4E12-B458-7D1B861BECEC}" srcOrd="0" destOrd="0" presId="urn:microsoft.com/office/officeart/2005/8/layout/vList6"/>
    <dgm:cxn modelId="{12143332-E58D-4207-8745-8EAB41DB5B9E}" type="presOf" srcId="{4D3CB14A-20C5-462F-9CCF-395F456CBBAA}" destId="{4B43317B-7C47-480E-AD50-73B3ABFEDB12}" srcOrd="0" destOrd="0" presId="urn:microsoft.com/office/officeart/2005/8/layout/vList6"/>
    <dgm:cxn modelId="{540EED42-E970-4395-B99E-157356F8CE5D}" type="presOf" srcId="{6DD7F855-D364-4C88-950D-270CABF9960D}" destId="{6EBD853B-CC1C-4E4F-BE81-65E2C8A1DF2D}" srcOrd="0" destOrd="0" presId="urn:microsoft.com/office/officeart/2005/8/layout/vList6"/>
    <dgm:cxn modelId="{8504CAB8-A8AE-4059-8D0A-BC3F356528C7}" type="presParOf" srcId="{34AF01D1-4391-4E12-B458-7D1B861BECEC}" destId="{6417B84B-0C09-4163-BE68-BF5AB1E39030}" srcOrd="0" destOrd="0" presId="urn:microsoft.com/office/officeart/2005/8/layout/vList6"/>
    <dgm:cxn modelId="{960C65C2-D895-4AF0-B1F5-746465C7E1DC}" type="presParOf" srcId="{6417B84B-0C09-4163-BE68-BF5AB1E39030}" destId="{4B43317B-7C47-480E-AD50-73B3ABFEDB12}" srcOrd="0" destOrd="0" presId="urn:microsoft.com/office/officeart/2005/8/layout/vList6"/>
    <dgm:cxn modelId="{15F03B00-4D3E-4C2F-BA6F-0C2740F5D1E0}" type="presParOf" srcId="{6417B84B-0C09-4163-BE68-BF5AB1E39030}" destId="{88CDA240-16EC-4060-8950-58596BF717BC}" srcOrd="1" destOrd="0" presId="urn:microsoft.com/office/officeart/2005/8/layout/vList6"/>
    <dgm:cxn modelId="{D6851943-4E4F-464B-821B-BC5ABA460AFB}" type="presParOf" srcId="{34AF01D1-4391-4E12-B458-7D1B861BECEC}" destId="{CDAF2565-2CD4-47F6-AE03-60D473A29E16}" srcOrd="1" destOrd="0" presId="urn:microsoft.com/office/officeart/2005/8/layout/vList6"/>
    <dgm:cxn modelId="{F15DE2DF-8C75-406A-B8A2-28D791E4663F}" type="presParOf" srcId="{34AF01D1-4391-4E12-B458-7D1B861BECEC}" destId="{8573B936-F0C0-4F6B-84C7-2E828EFA444D}" srcOrd="2" destOrd="0" presId="urn:microsoft.com/office/officeart/2005/8/layout/vList6"/>
    <dgm:cxn modelId="{E685987C-7538-42EA-869A-CB2920E74F40}" type="presParOf" srcId="{8573B936-F0C0-4F6B-84C7-2E828EFA444D}" destId="{8744FDF4-2EFB-4275-ABB3-39D65C722237}" srcOrd="0" destOrd="0" presId="urn:microsoft.com/office/officeart/2005/8/layout/vList6"/>
    <dgm:cxn modelId="{8551DCFC-5D0B-492F-8273-5FA094205ECF}" type="presParOf" srcId="{8573B936-F0C0-4F6B-84C7-2E828EFA444D}" destId="{6EBD853B-CC1C-4E4F-BE81-65E2C8A1DF2D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F4918A-F5E4-4674-A897-712A2595938B}" type="doc">
      <dgm:prSet loTypeId="urn:microsoft.com/office/officeart/2005/8/layout/vList6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3527185-E9EF-4DD8-AD09-FAD7823DFFBC}">
      <dgm:prSet phldrT="[Текст]" custT="1"/>
      <dgm:spPr/>
      <dgm:t>
        <a:bodyPr/>
        <a:lstStyle/>
        <a:p>
          <a:r>
            <a:rPr lang="ru-RU" sz="2800" b="1" dirty="0">
              <a:latin typeface="+mj-lt"/>
            </a:rPr>
            <a:t>Социально-экономический профиль</a:t>
          </a:r>
        </a:p>
        <a:p>
          <a:r>
            <a:rPr lang="ru-RU" sz="1800" b="1" dirty="0">
              <a:latin typeface="+mj-lt"/>
            </a:rPr>
            <a:t>(социальная сфера, финансы, экономика, обработка информации, управление, предпринимательство и др.)</a:t>
          </a:r>
        </a:p>
      </dgm:t>
    </dgm:pt>
    <dgm:pt modelId="{667A3802-1C29-4479-9A30-52600A755CE1}" type="parTrans" cxnId="{D404FD32-508B-408A-9766-5BFF0CC6CFEF}">
      <dgm:prSet/>
      <dgm:spPr/>
      <dgm:t>
        <a:bodyPr/>
        <a:lstStyle/>
        <a:p>
          <a:endParaRPr lang="ru-RU"/>
        </a:p>
      </dgm:t>
    </dgm:pt>
    <dgm:pt modelId="{4442FACC-DBA8-4FF2-B928-E371C9E172A8}" type="sibTrans" cxnId="{D404FD32-508B-408A-9766-5BFF0CC6CFEF}">
      <dgm:prSet/>
      <dgm:spPr/>
      <dgm:t>
        <a:bodyPr/>
        <a:lstStyle/>
        <a:p>
          <a:endParaRPr lang="ru-RU"/>
        </a:p>
      </dgm:t>
    </dgm:pt>
    <dgm:pt modelId="{486E731A-EFCC-4BB2-92F3-D1763AB557BC}">
      <dgm:prSet phldrT="[Текст]" custT="1"/>
      <dgm:spPr/>
      <dgm:t>
        <a:bodyPr/>
        <a:lstStyle/>
        <a:p>
          <a:pPr algn="just"/>
          <a:r>
            <a:rPr lang="ru-RU" sz="2200" b="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предметы для изучения на углубленном уровне из предметных областей «Математика и информатика» (математика; информатика), «Общественные науки» (история, </a:t>
          </a:r>
          <a:r>
            <a:rPr lang="ru-RU" sz="2200" b="0" dirty="0" smtClean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обществознание, география) </a:t>
          </a:r>
          <a:r>
            <a:rPr lang="ru-RU" sz="2200" b="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и предметы (курсы) по выбору обучающихся</a:t>
          </a:r>
          <a:endParaRPr lang="ru-RU" sz="2200" b="0" dirty="0">
            <a:solidFill>
              <a:srgbClr val="193771"/>
            </a:solidFill>
            <a:latin typeface="Calibri Light" pitchFamily="34" charset="0"/>
          </a:endParaRPr>
        </a:p>
      </dgm:t>
    </dgm:pt>
    <dgm:pt modelId="{A5EA62A0-5E1E-463E-9920-D42E625EFB0E}" type="parTrans" cxnId="{5C5FAF77-450E-4614-A01E-D7D9C63F6672}">
      <dgm:prSet/>
      <dgm:spPr/>
      <dgm:t>
        <a:bodyPr/>
        <a:lstStyle/>
        <a:p>
          <a:endParaRPr lang="ru-RU"/>
        </a:p>
      </dgm:t>
    </dgm:pt>
    <dgm:pt modelId="{06F74AAB-0B1E-4D88-ACE8-3C8328F8533A}" type="sibTrans" cxnId="{5C5FAF77-450E-4614-A01E-D7D9C63F6672}">
      <dgm:prSet/>
      <dgm:spPr/>
      <dgm:t>
        <a:bodyPr/>
        <a:lstStyle/>
        <a:p>
          <a:endParaRPr lang="ru-RU"/>
        </a:p>
      </dgm:t>
    </dgm:pt>
    <dgm:pt modelId="{362221C3-DBEF-4D77-8D5B-D22C198A0237}">
      <dgm:prSet phldrT="[Текст]" custT="1"/>
      <dgm:spPr/>
      <dgm:t>
        <a:bodyPr/>
        <a:lstStyle/>
        <a:p>
          <a:r>
            <a:rPr lang="ru-RU" sz="2800" b="1" dirty="0">
              <a:latin typeface="+mj-lt"/>
            </a:rPr>
            <a:t>Технологический</a:t>
          </a:r>
        </a:p>
        <a:p>
          <a:r>
            <a:rPr lang="ru-RU" sz="1800" b="1" dirty="0">
              <a:latin typeface="+mj-lt"/>
            </a:rPr>
            <a:t>(сферы деятельности: производственная, инженерная,  информационная)</a:t>
          </a:r>
        </a:p>
      </dgm:t>
    </dgm:pt>
    <dgm:pt modelId="{7EE2A0C6-DD68-4A50-B16A-B19BFCB54D71}" type="parTrans" cxnId="{C63A88D8-8582-489D-A55A-ED08E0743079}">
      <dgm:prSet/>
      <dgm:spPr/>
      <dgm:t>
        <a:bodyPr/>
        <a:lstStyle/>
        <a:p>
          <a:endParaRPr lang="ru-RU"/>
        </a:p>
      </dgm:t>
    </dgm:pt>
    <dgm:pt modelId="{510249C2-B215-443F-ADEE-E80E1EE14F36}" type="sibTrans" cxnId="{C63A88D8-8582-489D-A55A-ED08E0743079}">
      <dgm:prSet/>
      <dgm:spPr/>
      <dgm:t>
        <a:bodyPr/>
        <a:lstStyle/>
        <a:p>
          <a:endParaRPr lang="ru-RU"/>
        </a:p>
      </dgm:t>
    </dgm:pt>
    <dgm:pt modelId="{943FE721-2033-4816-A1DA-A859F03AABA4}">
      <dgm:prSet phldrT="[Текст]" custT="1"/>
      <dgm:spPr/>
      <dgm:t>
        <a:bodyPr/>
        <a:lstStyle/>
        <a:p>
          <a:pPr algn="just"/>
          <a:r>
            <a:rPr lang="ru-RU" sz="2200" b="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предметы для изучения на углубленном уровне из предметных областей «Математика и информатика» (математика; информатика), «Естественные науки» (физика, химия, биология) и предметы (курсы) по выбору обучающихся</a:t>
          </a:r>
          <a:endParaRPr lang="ru-RU" sz="2200" b="0" dirty="0">
            <a:solidFill>
              <a:srgbClr val="193771"/>
            </a:solidFill>
            <a:latin typeface="Calibri Light" pitchFamily="34" charset="0"/>
          </a:endParaRPr>
        </a:p>
      </dgm:t>
    </dgm:pt>
    <dgm:pt modelId="{B55E1FEE-99D4-42D2-9DAA-BE8BB55DA1D1}" type="parTrans" cxnId="{2874024C-A73D-401A-8E1E-1A4EEABDF500}">
      <dgm:prSet/>
      <dgm:spPr/>
      <dgm:t>
        <a:bodyPr/>
        <a:lstStyle/>
        <a:p>
          <a:endParaRPr lang="ru-RU"/>
        </a:p>
      </dgm:t>
    </dgm:pt>
    <dgm:pt modelId="{A06A1435-AC58-4686-8CF9-62BF5127A3DC}" type="sibTrans" cxnId="{2874024C-A73D-401A-8E1E-1A4EEABDF500}">
      <dgm:prSet/>
      <dgm:spPr/>
      <dgm:t>
        <a:bodyPr/>
        <a:lstStyle/>
        <a:p>
          <a:endParaRPr lang="ru-RU"/>
        </a:p>
      </dgm:t>
    </dgm:pt>
    <dgm:pt modelId="{4791AA2D-7B09-4C97-B8C1-C3F323106152}" type="pres">
      <dgm:prSet presAssocID="{CDF4918A-F5E4-4674-A897-712A2595938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14834A-7B48-4628-95CE-51885F9D35B6}" type="pres">
      <dgm:prSet presAssocID="{D3527185-E9EF-4DD8-AD09-FAD7823DFFBC}" presName="linNode" presStyleCnt="0"/>
      <dgm:spPr/>
    </dgm:pt>
    <dgm:pt modelId="{5075E18C-6408-499D-AC11-F1556905348D}" type="pres">
      <dgm:prSet presAssocID="{D3527185-E9EF-4DD8-AD09-FAD7823DFFBC}" presName="parentShp" presStyleLbl="node1" presStyleIdx="0" presStyleCnt="2" custScaleX="140010" custScaleY="351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3E2C61-FBA1-4977-90D6-E4689C5C3E41}" type="pres">
      <dgm:prSet presAssocID="{D3527185-E9EF-4DD8-AD09-FAD7823DFFBC}" presName="childShp" presStyleLbl="bgAccFollowNode1" presStyleIdx="0" presStyleCnt="2" custScaleX="182191" custScaleY="372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611A7-D1CB-49CF-9C74-FE0C346012C9}" type="pres">
      <dgm:prSet presAssocID="{4442FACC-DBA8-4FF2-B928-E371C9E172A8}" presName="spacing" presStyleCnt="0"/>
      <dgm:spPr/>
    </dgm:pt>
    <dgm:pt modelId="{581E3F70-D76A-4216-B7B0-8112649C95B2}" type="pres">
      <dgm:prSet presAssocID="{362221C3-DBEF-4D77-8D5B-D22C198A0237}" presName="linNode" presStyleCnt="0"/>
      <dgm:spPr/>
    </dgm:pt>
    <dgm:pt modelId="{4403EB0D-756D-482D-A0C3-F713586149C2}" type="pres">
      <dgm:prSet presAssocID="{362221C3-DBEF-4D77-8D5B-D22C198A0237}" presName="parentShp" presStyleLbl="node1" presStyleIdx="1" presStyleCnt="2" custScaleX="159195" custScaleY="245430" custLinFactNeighborX="-200" custLinFactNeighborY="2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94645-61FF-4531-A19B-59E0E6D1475B}" type="pres">
      <dgm:prSet presAssocID="{362221C3-DBEF-4D77-8D5B-D22C198A0237}" presName="childShp" presStyleLbl="bgAccFollowNode1" presStyleIdx="1" presStyleCnt="2" custScaleX="212107" custScaleY="333869" custLinFactNeighborX="26999" custLinFactNeighborY="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5FAF77-450E-4614-A01E-D7D9C63F6672}" srcId="{D3527185-E9EF-4DD8-AD09-FAD7823DFFBC}" destId="{486E731A-EFCC-4BB2-92F3-D1763AB557BC}" srcOrd="0" destOrd="0" parTransId="{A5EA62A0-5E1E-463E-9920-D42E625EFB0E}" sibTransId="{06F74AAB-0B1E-4D88-ACE8-3C8328F8533A}"/>
    <dgm:cxn modelId="{C63A88D8-8582-489D-A55A-ED08E0743079}" srcId="{CDF4918A-F5E4-4674-A897-712A2595938B}" destId="{362221C3-DBEF-4D77-8D5B-D22C198A0237}" srcOrd="1" destOrd="0" parTransId="{7EE2A0C6-DD68-4A50-B16A-B19BFCB54D71}" sibTransId="{510249C2-B215-443F-ADEE-E80E1EE14F36}"/>
    <dgm:cxn modelId="{82A8B889-F654-4DAA-8CA7-5B4999880CF2}" type="presOf" srcId="{D3527185-E9EF-4DD8-AD09-FAD7823DFFBC}" destId="{5075E18C-6408-499D-AC11-F1556905348D}" srcOrd="0" destOrd="0" presId="urn:microsoft.com/office/officeart/2005/8/layout/vList6"/>
    <dgm:cxn modelId="{6EFE5DE4-6842-4941-8826-FB75F4ECEC34}" type="presOf" srcId="{CDF4918A-F5E4-4674-A897-712A2595938B}" destId="{4791AA2D-7B09-4C97-B8C1-C3F323106152}" srcOrd="0" destOrd="0" presId="urn:microsoft.com/office/officeart/2005/8/layout/vList6"/>
    <dgm:cxn modelId="{607E1050-9121-4B9D-87F6-00DF7CCBB478}" type="presOf" srcId="{943FE721-2033-4816-A1DA-A859F03AABA4}" destId="{5C794645-61FF-4531-A19B-59E0E6D1475B}" srcOrd="0" destOrd="0" presId="urn:microsoft.com/office/officeart/2005/8/layout/vList6"/>
    <dgm:cxn modelId="{D404FD32-508B-408A-9766-5BFF0CC6CFEF}" srcId="{CDF4918A-F5E4-4674-A897-712A2595938B}" destId="{D3527185-E9EF-4DD8-AD09-FAD7823DFFBC}" srcOrd="0" destOrd="0" parTransId="{667A3802-1C29-4479-9A30-52600A755CE1}" sibTransId="{4442FACC-DBA8-4FF2-B928-E371C9E172A8}"/>
    <dgm:cxn modelId="{D214EBF6-6362-462B-91CD-A354862EA761}" type="presOf" srcId="{362221C3-DBEF-4D77-8D5B-D22C198A0237}" destId="{4403EB0D-756D-482D-A0C3-F713586149C2}" srcOrd="0" destOrd="0" presId="urn:microsoft.com/office/officeart/2005/8/layout/vList6"/>
    <dgm:cxn modelId="{AE9B4868-A19D-4C21-A634-278EE4DF11CB}" type="presOf" srcId="{486E731A-EFCC-4BB2-92F3-D1763AB557BC}" destId="{E53E2C61-FBA1-4977-90D6-E4689C5C3E41}" srcOrd="0" destOrd="0" presId="urn:microsoft.com/office/officeart/2005/8/layout/vList6"/>
    <dgm:cxn modelId="{2874024C-A73D-401A-8E1E-1A4EEABDF500}" srcId="{362221C3-DBEF-4D77-8D5B-D22C198A0237}" destId="{943FE721-2033-4816-A1DA-A859F03AABA4}" srcOrd="0" destOrd="0" parTransId="{B55E1FEE-99D4-42D2-9DAA-BE8BB55DA1D1}" sibTransId="{A06A1435-AC58-4686-8CF9-62BF5127A3DC}"/>
    <dgm:cxn modelId="{7DD80791-B6B0-43C0-B5F8-BBC166DF6E4C}" type="presParOf" srcId="{4791AA2D-7B09-4C97-B8C1-C3F323106152}" destId="{F014834A-7B48-4628-95CE-51885F9D35B6}" srcOrd="0" destOrd="0" presId="urn:microsoft.com/office/officeart/2005/8/layout/vList6"/>
    <dgm:cxn modelId="{3EB60587-ADBA-41B0-99A9-CE97639A92BF}" type="presParOf" srcId="{F014834A-7B48-4628-95CE-51885F9D35B6}" destId="{5075E18C-6408-499D-AC11-F1556905348D}" srcOrd="0" destOrd="0" presId="urn:microsoft.com/office/officeart/2005/8/layout/vList6"/>
    <dgm:cxn modelId="{1908C414-1D5F-48C3-9842-BCC9A8DB22D6}" type="presParOf" srcId="{F014834A-7B48-4628-95CE-51885F9D35B6}" destId="{E53E2C61-FBA1-4977-90D6-E4689C5C3E41}" srcOrd="1" destOrd="0" presId="urn:microsoft.com/office/officeart/2005/8/layout/vList6"/>
    <dgm:cxn modelId="{D9B73B77-9703-4C6E-A6A2-C4E9F941B2B8}" type="presParOf" srcId="{4791AA2D-7B09-4C97-B8C1-C3F323106152}" destId="{7D8611A7-D1CB-49CF-9C74-FE0C346012C9}" srcOrd="1" destOrd="0" presId="urn:microsoft.com/office/officeart/2005/8/layout/vList6"/>
    <dgm:cxn modelId="{3EEE17B6-CA17-4892-B799-7E1E92D5A06B}" type="presParOf" srcId="{4791AA2D-7B09-4C97-B8C1-C3F323106152}" destId="{581E3F70-D76A-4216-B7B0-8112649C95B2}" srcOrd="2" destOrd="0" presId="urn:microsoft.com/office/officeart/2005/8/layout/vList6"/>
    <dgm:cxn modelId="{E5477466-7450-4AAE-B71F-0EA9F45E3F1B}" type="presParOf" srcId="{581E3F70-D76A-4216-B7B0-8112649C95B2}" destId="{4403EB0D-756D-482D-A0C3-F713586149C2}" srcOrd="0" destOrd="0" presId="urn:microsoft.com/office/officeart/2005/8/layout/vList6"/>
    <dgm:cxn modelId="{53F800DE-39F3-4D22-9E2E-8ADC098CFB90}" type="presParOf" srcId="{581E3F70-D76A-4216-B7B0-8112649C95B2}" destId="{5C794645-61FF-4531-A19B-59E0E6D1475B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A54251-8F39-4BB6-B3AC-60FFB0512B7E}" type="doc">
      <dgm:prSet loTypeId="urn:microsoft.com/office/officeart/2005/8/layout/vList6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31D5F95-9D60-4727-90A5-31003B16646D}">
      <dgm:prSet phldrT="[Текст]" custT="1"/>
      <dgm:spPr/>
      <dgm:t>
        <a:bodyPr vert="vert270"/>
        <a:lstStyle/>
        <a:p>
          <a:r>
            <a:rPr lang="ru-RU" sz="4400" b="1" dirty="0">
              <a:latin typeface="+mj-lt"/>
            </a:rPr>
            <a:t>Универсальный</a:t>
          </a:r>
        </a:p>
      </dgm:t>
    </dgm:pt>
    <dgm:pt modelId="{5300F617-E9B2-47AF-9DBE-6C440CD79E4D}" type="parTrans" cxnId="{59BEC7CF-C6FB-4298-9CBA-B992DC24B215}">
      <dgm:prSet/>
      <dgm:spPr/>
      <dgm:t>
        <a:bodyPr/>
        <a:lstStyle/>
        <a:p>
          <a:endParaRPr lang="ru-RU"/>
        </a:p>
      </dgm:t>
    </dgm:pt>
    <dgm:pt modelId="{F38D3F1B-26CD-4726-853D-650413F7D043}" type="sibTrans" cxnId="{59BEC7CF-C6FB-4298-9CBA-B992DC24B215}">
      <dgm:prSet/>
      <dgm:spPr/>
      <dgm:t>
        <a:bodyPr/>
        <a:lstStyle/>
        <a:p>
          <a:endParaRPr lang="ru-RU"/>
        </a:p>
      </dgm:t>
    </dgm:pt>
    <dgm:pt modelId="{D8B73E0A-8677-4135-AB79-A7F0C08D4A45}">
      <dgm:prSet/>
      <dgm:spPr/>
      <dgm:t>
        <a:bodyPr/>
        <a:lstStyle/>
        <a:p>
          <a:pPr algn="just"/>
          <a:r>
            <a:rPr lang="ru-RU" b="1" dirty="0">
              <a:solidFill>
                <a:srgbClr val="19377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С одной стороны он позволяет ограничиться базовым уровнем изучения по большинству предметов, с другой - ученик может изучать ряд учебных предметов и на углубленном уровне с точки зрения удовлетворения индивидуальных образовательных интересов или с целью подготовки к ЕГЭ для поступления по соответствующему профилю в ВУЗ</a:t>
          </a:r>
        </a:p>
      </dgm:t>
    </dgm:pt>
    <dgm:pt modelId="{AEA8BD93-D3B0-46F4-B388-C094017625E5}" type="parTrans" cxnId="{58E30AF3-824F-4F84-A4B8-4D8D903534D1}">
      <dgm:prSet/>
      <dgm:spPr/>
      <dgm:t>
        <a:bodyPr/>
        <a:lstStyle/>
        <a:p>
          <a:endParaRPr lang="ru-RU"/>
        </a:p>
      </dgm:t>
    </dgm:pt>
    <dgm:pt modelId="{180D4976-438A-47F7-9EE2-89A47D234D5C}" type="sibTrans" cxnId="{58E30AF3-824F-4F84-A4B8-4D8D903534D1}">
      <dgm:prSet/>
      <dgm:spPr/>
      <dgm:t>
        <a:bodyPr/>
        <a:lstStyle/>
        <a:p>
          <a:endParaRPr lang="ru-RU"/>
        </a:p>
      </dgm:t>
    </dgm:pt>
    <dgm:pt modelId="{6E408A47-877E-45B2-B9E0-6F6CF01554CA}" type="pres">
      <dgm:prSet presAssocID="{A8A54251-8F39-4BB6-B3AC-60FFB0512B7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33F21EB-F526-4C94-B043-727DD3BA61C6}" type="pres">
      <dgm:prSet presAssocID="{D31D5F95-9D60-4727-90A5-31003B16646D}" presName="linNode" presStyleCnt="0"/>
      <dgm:spPr/>
    </dgm:pt>
    <dgm:pt modelId="{10D96A66-64F5-4C1B-ABF3-E464CDE6A2F0}" type="pres">
      <dgm:prSet presAssocID="{D31D5F95-9D60-4727-90A5-31003B16646D}" presName="parentShp" presStyleLbl="node1" presStyleIdx="0" presStyleCnt="1" custLinFactNeighborX="43" custLinFactNeighborY="-1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60314-E8B3-4F63-9684-AB8B69851DCB}" type="pres">
      <dgm:prSet presAssocID="{D31D5F95-9D60-4727-90A5-31003B16646D}" presName="childShp" presStyleLbl="bgAccFollowNode1" presStyleIdx="0" presStyleCnt="1" custScaleX="249355" custScaleY="100098" custLinFactNeighborX="-2435" custLinFactNeighborY="1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EF6CC4-8C2D-42D0-84FC-0220DA98FE32}" type="presOf" srcId="{A8A54251-8F39-4BB6-B3AC-60FFB0512B7E}" destId="{6E408A47-877E-45B2-B9E0-6F6CF01554CA}" srcOrd="0" destOrd="0" presId="urn:microsoft.com/office/officeart/2005/8/layout/vList6"/>
    <dgm:cxn modelId="{59BEC7CF-C6FB-4298-9CBA-B992DC24B215}" srcId="{A8A54251-8F39-4BB6-B3AC-60FFB0512B7E}" destId="{D31D5F95-9D60-4727-90A5-31003B16646D}" srcOrd="0" destOrd="0" parTransId="{5300F617-E9B2-47AF-9DBE-6C440CD79E4D}" sibTransId="{F38D3F1B-26CD-4726-853D-650413F7D043}"/>
    <dgm:cxn modelId="{3E95568C-6D4E-412D-B101-DDFD24724DD9}" type="presOf" srcId="{D8B73E0A-8677-4135-AB79-A7F0C08D4A45}" destId="{B0160314-E8B3-4F63-9684-AB8B69851DCB}" srcOrd="0" destOrd="0" presId="urn:microsoft.com/office/officeart/2005/8/layout/vList6"/>
    <dgm:cxn modelId="{C9B9118E-AEA3-4EFD-AC33-F9BF5E654DF8}" type="presOf" srcId="{D31D5F95-9D60-4727-90A5-31003B16646D}" destId="{10D96A66-64F5-4C1B-ABF3-E464CDE6A2F0}" srcOrd="0" destOrd="0" presId="urn:microsoft.com/office/officeart/2005/8/layout/vList6"/>
    <dgm:cxn modelId="{58E30AF3-824F-4F84-A4B8-4D8D903534D1}" srcId="{D31D5F95-9D60-4727-90A5-31003B16646D}" destId="{D8B73E0A-8677-4135-AB79-A7F0C08D4A45}" srcOrd="0" destOrd="0" parTransId="{AEA8BD93-D3B0-46F4-B388-C094017625E5}" sibTransId="{180D4976-438A-47F7-9EE2-89A47D234D5C}"/>
    <dgm:cxn modelId="{3C1A381F-6996-41E4-A883-4A319438574F}" type="presParOf" srcId="{6E408A47-877E-45B2-B9E0-6F6CF01554CA}" destId="{233F21EB-F526-4C94-B043-727DD3BA61C6}" srcOrd="0" destOrd="0" presId="urn:microsoft.com/office/officeart/2005/8/layout/vList6"/>
    <dgm:cxn modelId="{8E3F4EAB-FD2F-47D7-BE51-8406A6A064B9}" type="presParOf" srcId="{233F21EB-F526-4C94-B043-727DD3BA61C6}" destId="{10D96A66-64F5-4C1B-ABF3-E464CDE6A2F0}" srcOrd="0" destOrd="0" presId="urn:microsoft.com/office/officeart/2005/8/layout/vList6"/>
    <dgm:cxn modelId="{2D3A8586-05E9-4ECC-B36C-16B35AC3F8F9}" type="presParOf" srcId="{233F21EB-F526-4C94-B043-727DD3BA61C6}" destId="{B0160314-E8B3-4F63-9684-AB8B69851DCB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DA240-16EC-4060-8950-58596BF717BC}">
      <dsp:nvSpPr>
        <dsp:cNvPr id="0" name=""/>
        <dsp:cNvSpPr/>
      </dsp:nvSpPr>
      <dsp:spPr>
        <a:xfrm>
          <a:off x="3199201" y="122144"/>
          <a:ext cx="8515356" cy="254007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solidFill>
                <a:srgbClr val="19377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предметы для изучения на углубленном уровне и элективные курсы из предметных областей «Математика и информатика» (математика; информатика) и «Естественные науки» (физика, химия, биология)</a:t>
          </a:r>
        </a:p>
      </dsp:txBody>
      <dsp:txXfrm>
        <a:off x="3199201" y="439654"/>
        <a:ext cx="7562827" cy="1905057"/>
      </dsp:txXfrm>
    </dsp:sp>
    <dsp:sp modelId="{4B43317B-7C47-480E-AD50-73B3ABFEDB12}">
      <dsp:nvSpPr>
        <dsp:cNvPr id="0" name=""/>
        <dsp:cNvSpPr/>
      </dsp:nvSpPr>
      <dsp:spPr>
        <a:xfrm>
          <a:off x="14745" y="1"/>
          <a:ext cx="3220373" cy="25303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>
              <a:latin typeface="+mj-lt"/>
            </a:rPr>
            <a:t>Естественно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>
              <a:latin typeface="+mj-lt"/>
            </a:rPr>
            <a:t>научный профиль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+mj-lt"/>
            </a:rPr>
            <a:t>(сферы деятельности: медицина, биотехнологии и др.)</a:t>
          </a:r>
          <a:endParaRPr lang="ru-RU" sz="2400" kern="1200" dirty="0">
            <a:latin typeface="+mj-lt"/>
          </a:endParaRPr>
        </a:p>
      </dsp:txBody>
      <dsp:txXfrm>
        <a:off x="138265" y="123521"/>
        <a:ext cx="2973333" cy="2283271"/>
      </dsp:txXfrm>
    </dsp:sp>
    <dsp:sp modelId="{6EBD853B-CC1C-4E4F-BE81-65E2C8A1DF2D}">
      <dsp:nvSpPr>
        <dsp:cNvPr id="0" name=""/>
        <dsp:cNvSpPr/>
      </dsp:nvSpPr>
      <dsp:spPr>
        <a:xfrm>
          <a:off x="3615096" y="2572228"/>
          <a:ext cx="8117391" cy="26737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предметы для изучения на углубленном уровне  из предметных областей «Русский язык и литература» </a:t>
          </a:r>
          <a:r>
            <a:rPr lang="ru-RU" sz="2200" kern="1200" dirty="0" smtClean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(литература</a:t>
          </a:r>
          <a:r>
            <a:rPr lang="ru-RU" sz="2200" kern="1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), «Иностранные языки» (иностранный язык, второй иностранный язык</a:t>
          </a:r>
          <a:r>
            <a:rPr lang="ru-RU" sz="2200" b="0" kern="1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), «Общественные науки» (история, </a:t>
          </a:r>
          <a:r>
            <a:rPr lang="ru-RU" sz="2200" b="0" kern="1200" dirty="0" smtClean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обществознание, география) </a:t>
          </a:r>
          <a:r>
            <a:rPr lang="ru-RU" sz="2200" b="0" kern="1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и </a:t>
          </a:r>
          <a:r>
            <a:rPr lang="ru-RU" sz="2200" kern="1200" dirty="0">
              <a:solidFill>
                <a:srgbClr val="193771"/>
              </a:solidFill>
              <a:effectLst/>
              <a:latin typeface="Calibri Light" panose="020F0302020204030204" pitchFamily="34" charset="0"/>
              <a:ea typeface="Times New Roman"/>
              <a:cs typeface="Calibri Light" panose="020F0302020204030204" pitchFamily="34" charset="0"/>
            </a:rPr>
            <a:t>предметы (курсы) по выбору обучающихся</a:t>
          </a:r>
          <a:endParaRPr lang="ru-RU" sz="2200" kern="1200" dirty="0">
            <a:solidFill>
              <a:srgbClr val="19377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3615096" y="2906442"/>
        <a:ext cx="7114748" cy="2005287"/>
      </dsp:txXfrm>
    </dsp:sp>
    <dsp:sp modelId="{8744FDF4-2EFB-4275-ABB3-39D65C722237}">
      <dsp:nvSpPr>
        <dsp:cNvPr id="0" name=""/>
        <dsp:cNvSpPr/>
      </dsp:nvSpPr>
      <dsp:spPr>
        <a:xfrm>
          <a:off x="7613" y="2995090"/>
          <a:ext cx="3607483" cy="182798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+mj-lt"/>
            </a:rPr>
            <a:t>Гуманитарный профиль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+mj-lt"/>
            </a:rPr>
            <a:t>(педагогика, психология, общественные отношения и др.)</a:t>
          </a:r>
        </a:p>
      </dsp:txBody>
      <dsp:txXfrm>
        <a:off x="96848" y="3084325"/>
        <a:ext cx="3429013" cy="1649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E2C61-FBA1-4977-90D6-E4689C5C3E41}">
      <dsp:nvSpPr>
        <dsp:cNvPr id="0" name=""/>
        <dsp:cNvSpPr/>
      </dsp:nvSpPr>
      <dsp:spPr>
        <a:xfrm>
          <a:off x="4124286" y="4908"/>
          <a:ext cx="8042360" cy="30125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kern="120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предметы для изучения на углубленном уровне из предметных областей «Математика и информатика» (математика; информатика), «Общественные науки» (история, </a:t>
          </a:r>
          <a:r>
            <a:rPr lang="ru-RU" sz="2200" b="0" kern="1200" dirty="0" smtClean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обществознание, география) </a:t>
          </a:r>
          <a:r>
            <a:rPr lang="ru-RU" sz="2200" b="0" kern="120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и предметы (курсы) по выбору обучающихся</a:t>
          </a:r>
          <a:endParaRPr lang="ru-RU" sz="2200" b="0" kern="1200" dirty="0">
            <a:solidFill>
              <a:srgbClr val="193771"/>
            </a:solidFill>
            <a:latin typeface="Calibri Light" pitchFamily="34" charset="0"/>
          </a:endParaRPr>
        </a:p>
      </dsp:txBody>
      <dsp:txXfrm>
        <a:off x="4124286" y="381482"/>
        <a:ext cx="6912640" cy="2259441"/>
      </dsp:txXfrm>
    </dsp:sp>
    <dsp:sp modelId="{5075E18C-6408-499D-AC11-F1556905348D}">
      <dsp:nvSpPr>
        <dsp:cNvPr id="0" name=""/>
        <dsp:cNvSpPr/>
      </dsp:nvSpPr>
      <dsp:spPr>
        <a:xfrm>
          <a:off x="4028" y="88353"/>
          <a:ext cx="4120258" cy="28456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+mj-lt"/>
            </a:rPr>
            <a:t>Социально-экономический профиль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+mj-lt"/>
            </a:rPr>
            <a:t>(социальная сфера, финансы, экономика, обработка информации, управление, предпринимательство и др.)</a:t>
          </a:r>
        </a:p>
      </dsp:txBody>
      <dsp:txXfrm>
        <a:off x="142944" y="227269"/>
        <a:ext cx="3842426" cy="2567867"/>
      </dsp:txXfrm>
    </dsp:sp>
    <dsp:sp modelId="{5C794645-61FF-4531-A19B-59E0E6D1475B}">
      <dsp:nvSpPr>
        <dsp:cNvPr id="0" name=""/>
        <dsp:cNvSpPr/>
      </dsp:nvSpPr>
      <dsp:spPr>
        <a:xfrm>
          <a:off x="4063197" y="3103333"/>
          <a:ext cx="8107478" cy="27019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kern="1200" dirty="0">
              <a:solidFill>
                <a:srgbClr val="193771"/>
              </a:solidFill>
              <a:effectLst/>
              <a:latin typeface="Calibri Light" pitchFamily="34" charset="0"/>
              <a:ea typeface="Times New Roman"/>
            </a:rPr>
            <a:t>предметы для изучения на углубленном уровне из предметных областей «Математика и информатика» (математика; информатика), «Естественные науки» (физика, химия, биология) и предметы (курсы) по выбору обучающихся</a:t>
          </a:r>
          <a:endParaRPr lang="ru-RU" sz="2200" b="0" kern="1200" dirty="0">
            <a:solidFill>
              <a:srgbClr val="193771"/>
            </a:solidFill>
            <a:latin typeface="Calibri Light" pitchFamily="34" charset="0"/>
          </a:endParaRPr>
        </a:p>
      </dsp:txBody>
      <dsp:txXfrm>
        <a:off x="4063197" y="3441074"/>
        <a:ext cx="7094254" cy="2026448"/>
      </dsp:txXfrm>
    </dsp:sp>
    <dsp:sp modelId="{4403EB0D-756D-482D-A0C3-F713586149C2}">
      <dsp:nvSpPr>
        <dsp:cNvPr id="0" name=""/>
        <dsp:cNvSpPr/>
      </dsp:nvSpPr>
      <dsp:spPr>
        <a:xfrm>
          <a:off x="0" y="3479607"/>
          <a:ext cx="4056663" cy="19862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+mj-lt"/>
            </a:rPr>
            <a:t>Технологический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+mj-lt"/>
            </a:rPr>
            <a:t>(сферы деятельности: производственная, инженерная,  информационная)</a:t>
          </a:r>
        </a:p>
      </dsp:txBody>
      <dsp:txXfrm>
        <a:off x="96959" y="3576566"/>
        <a:ext cx="3862745" cy="17922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60314-E8B3-4F63-9684-AB8B69851DCB}">
      <dsp:nvSpPr>
        <dsp:cNvPr id="0" name=""/>
        <dsp:cNvSpPr/>
      </dsp:nvSpPr>
      <dsp:spPr>
        <a:xfrm>
          <a:off x="2359082" y="4412"/>
          <a:ext cx="9042028" cy="4521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solidFill>
                <a:srgbClr val="19377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С одной стороны он позволяет ограничиться базовым уровнем изучения по большинству предметов, с другой - ученик может изучать ряд учебных предметов и на углубленном уровне с точки зрения удовлетворения индивидуальных образовательных интересов или с целью подготовки к ЕГЭ для поступления по соответствующему профилю в ВУЗ</a:t>
          </a:r>
        </a:p>
      </dsp:txBody>
      <dsp:txXfrm>
        <a:off x="2359082" y="569606"/>
        <a:ext cx="7346447" cy="3391162"/>
      </dsp:txXfrm>
    </dsp:sp>
    <dsp:sp modelId="{10D96A66-64F5-4C1B-ABF3-E464CDE6A2F0}">
      <dsp:nvSpPr>
        <dsp:cNvPr id="0" name=""/>
        <dsp:cNvSpPr/>
      </dsp:nvSpPr>
      <dsp:spPr>
        <a:xfrm>
          <a:off x="2061" y="0"/>
          <a:ext cx="2417444" cy="451712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>
              <a:latin typeface="+mj-lt"/>
            </a:rPr>
            <a:t>Универсальный</a:t>
          </a:r>
        </a:p>
      </dsp:txBody>
      <dsp:txXfrm>
        <a:off x="120071" y="118010"/>
        <a:ext cx="2181424" cy="428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BE8FE5-5B3E-44CF-A7DC-32AC78511A28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EEC848-7432-4C6C-8F1E-9706F557B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9650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EEC848-7432-4C6C-8F1E-9706F557B9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11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EEC848-7432-4C6C-8F1E-9706F557B9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2267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EEC848-7432-4C6C-8F1E-9706F557B94E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794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99A9-0D0F-4FE7-882C-EB2BD7761CA4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26C89-227D-4C84-BE32-005D7EADE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27F9F-6385-4823-B0ED-858EB320ACA1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A53EB-01EF-4D02-B7D2-B3C92D0DE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A0F51-3BB0-45CD-803B-3BCE632C3E27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12DD7-9013-40A0-AB4F-113F9ECA8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119E7-2E95-45BA-A521-0528B266A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19BA5-7E69-4785-8CF1-EE11856B7735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3D388-3119-436C-99F0-840EDED3E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27EFC-FA5C-48F5-BC46-95956FB519A3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4CA5C-20D5-4A84-9A5D-EF9C73F649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6835" y="700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667" y="14495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667" y="29767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6137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5F970-DD62-4CE7-B438-8E51636D91AE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792D76-2B4D-491C-BBB4-1875219771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4349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1DFEE-B2EC-43AE-B366-3A4ACAFBA595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78D84-7BEC-4B92-99BE-25B5F000C1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23247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7084" y="69962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93268" y="23766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68" y="23417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020" y="24687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707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6017A-CAE2-4F5C-B90E-7FA7CB15C278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D3B2C5-5DB3-4C18-9972-F36BC00AF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14882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F461-D4B7-4BDC-8C55-8572B6D4345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C9464-6832-4BF2-8849-6400349762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815589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0B5B-D712-46EB-990B-C6E91AF3252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72031-0C69-4654-A11E-4B2E4ED128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4225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537D9-D836-4781-8D10-D913B0C2E542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99CAE-6DD8-4C11-8AC5-CA2993C9E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68BF-8C0C-4CD6-8BE5-074BA9FD5B7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10A3B-107F-4592-93D9-3BC3FD9196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19489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C20E4-DDE3-44FE-A193-39CF6FBE07A0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AB682-F89E-443B-BF45-72A09FAFEE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8566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84801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2032A-7D90-4076-A338-A55A4837748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7DB0FD-6F44-46C3-86C3-E95241D53B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61083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91068" y="46833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068" y="46499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068" y="47738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216" y="66882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1611-C594-40AA-BAF9-F80CB9FD3329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3EFAE-A883-4FDC-97B0-7D4E659C08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79180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6FB3-CF74-4AFD-A350-ED128041F431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538B-D606-4227-9BC7-B90A16CD8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05321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48"/>
            <a:ext cx="268224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847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4D471-68F8-42BD-9B41-AC349475D357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87141-6D6D-4AE1-A1EC-2399E592A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131478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6835" y="70045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667" y="1449583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667" y="2976758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61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5F970-DD62-4CE7-B438-8E51636D91AE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792D76-2B4D-491C-BBB4-1875219771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49251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1DFEE-B2EC-43AE-B366-3A4ACAFBA595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78D84-7BEC-4B92-99BE-25B5F000C1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92183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7084" y="699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93263" y="2376683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63" y="2341758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020" y="2468758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7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6017A-CAE2-4F5C-B90E-7FA7CB15C278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D3B2C5-5DB3-4C18-9972-F36BC00AF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62490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F461-D4B7-4BDC-8C55-8572B6D4345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C9464-6832-4BF2-8849-6400349762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0486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9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6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3C870-5B8C-4480-A6FF-14DF5FDBA89D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A52E8-2607-4403-8E9F-BA7BC23EF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0B5B-D712-46EB-990B-C6E91AF3252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72031-0C69-4654-A11E-4B2E4ED128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200111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68BF-8C0C-4CD6-8BE5-074BA9FD5B7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10A3B-107F-4592-93D9-3BC3FD9196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392971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C20E4-DDE3-44FE-A193-39CF6FBE07A0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AB682-F89E-443B-BF45-72A09FAFEE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38694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84797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2032A-7D90-4076-A338-A55A4837748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7DB0FD-6F44-46C3-86C3-E95241D53B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93018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91068" y="4683320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068" y="4649983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068" y="4773808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212" y="668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1611-C594-40AA-BAF9-F80CB9FD3329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3EFAE-A883-4FDC-97B0-7D4E659C08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87439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6FB3-CF74-4AFD-A350-ED128041F431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538B-D606-4227-9BC7-B90A16CD8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172735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42"/>
            <a:ext cx="268224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841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4D471-68F8-42BD-9B41-AC349475D357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87141-6D6D-4AE1-A1EC-2399E592A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027414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6835" y="70037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667" y="1449575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667" y="2976750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6123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5F970-DD62-4CE7-B438-8E51636D91AE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792D76-2B4D-491C-BBB4-1875219771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09232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1DFEE-B2EC-43AE-B366-3A4ACAFBA595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78D84-7BEC-4B92-99BE-25B5F000C1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8732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87084" y="69948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93258" y="2376675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58" y="2341750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020" y="2468750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693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6017A-CAE2-4F5C-B90E-7FA7CB15C278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D3B2C5-5DB3-4C18-9972-F36BC00AF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43361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FC0F9-4E01-4C41-89CA-E529850B52B5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2846C-674B-42F8-B17B-803AC9F6E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F461-D4B7-4BDC-8C55-8572B6D4345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C9464-6832-4BF2-8849-6400349762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4920824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0B5B-D712-46EB-990B-C6E91AF3252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72031-0C69-4654-A11E-4B2E4ED128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620566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68BF-8C0C-4CD6-8BE5-074BA9FD5B76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10A3B-107F-4592-93D9-3BC3FD9196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872161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C20E4-DDE3-44FE-A193-39CF6FBE07A0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AB682-F89E-443B-BF45-72A09FAFEE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475748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84792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2032A-7D90-4076-A338-A55A48377483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7DB0FD-6F44-46C3-86C3-E95241D53B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271843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91068" y="4683312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068" y="4649975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068" y="4773800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206" y="66868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1611-C594-40AA-BAF9-F80CB9FD3329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3EFAE-A883-4FDC-97B0-7D4E659C08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771189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6FB3-CF74-4AFD-A350-ED128041F431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538B-D606-4227-9BC7-B90A16CD8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105212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34"/>
            <a:ext cx="268224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833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4D471-68F8-42BD-9B41-AC349475D357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87141-6D6D-4AE1-A1EC-2399E592A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234517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B10A3-6393-4780-94E9-7C29377CAB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F648E-20C3-415D-BCA1-E676F711A8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807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57EB4-E14C-44AD-A2CD-70A26279F5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082C9-EA78-4BA9-A99D-7DA7D0E969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13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2FDB3-878A-4C3C-9956-FEBB3BD70736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5EC32-275A-4EA1-8787-ABE535CE0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89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61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35363-2A21-403C-AEA7-76DF3AA0B7A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86C9-DF23-4FB1-805C-372E5AAD2E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85518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6CFE-96C0-40EE-AF70-B551D9CBBE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7AF98-AF7F-4D06-B3BB-401678F68D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52215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65AE-1185-42FF-9011-2F0BE78A9C2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2F59E-3BC3-4632-8FFA-FE4CE9A8CB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7311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428BA-54CA-40D6-9736-505B043F06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4C688-315B-4305-A358-DA9739083D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0195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0159D-55A5-404A-AD3E-D13258CB13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6E5E5-3801-4757-910A-1433E126F5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06210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58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2D346-D551-4D31-88CC-BABC0142DB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B788B-38FB-43AF-95E5-26EC65C707A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7537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581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79B0C-71BB-4FE9-8E8E-A1F628E93C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98C2D-D4E5-498C-8966-B030034A26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2676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C5C8-866B-43B1-8D1E-7EE747374B5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0CB8A-06E2-488F-8ED1-1C5994F4C9F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630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ED85D-F8F7-4A2C-83BA-789C57179BB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8A31C-8EB9-4146-9DCA-1474ED0ED9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12965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926C5-CC5F-42B9-B5BE-E9B1561AD58A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56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96876-BC3B-494A-BCD0-AD69CC69C68A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44E47-28E6-44C6-8BA2-B022917A1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838F-5460-4081-9A70-132E511C1A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7F6A6-5E66-457C-A46F-571226CB7B9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3403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31C6B-F9B5-4725-AD3A-F82CA8A504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CC682-6E31-4CD8-A910-53E5274F66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08305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C02C5-8E3F-4520-B80E-7464CA641CE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43104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E587-374D-4EA7-B0D5-A4078CEDF59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3961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0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4BF71-109D-4EFF-9472-08E84EA0DAA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77088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3237D-7036-4BB4-8B9C-5A2CD4371F4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43703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926F9-077E-49B7-91B2-162959F7957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52117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7D828-D457-478B-BF39-36E8743354D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1753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D7DB-E21A-489E-853A-E67161B4D5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59697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3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22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7CA0D-72EA-418E-84CD-E919EEAE3B6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280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2AD58-231B-43CF-817B-D1CDE304B119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4BA27-EB97-461C-BA04-2154F074F0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3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22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4B678-90E7-4979-9B99-7107065C31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10157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D971C-CDA2-4268-9115-55A4110755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6164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57A61-BCEC-4103-815D-3B817F76CD7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30805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78FAB-26E7-41BB-99CF-8AF74122688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50292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3938595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91F3A-8FD2-4A1D-80EE-78D06D3E339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71824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C2AF6-2D5F-47C4-8678-5C50B4D97EE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6456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95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A7EE5-94A5-4C84-B2B8-6E1717C739A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903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6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3FDEC-DD7F-4FF9-A8E5-10CB1C4A3A08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7F1F-302C-4E9A-AD5C-34FD0AD6B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63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6BFB5-E082-4FB9-A883-BE2267B2068E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F4CDB-E0B1-47B1-A7A9-0350A8ECA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9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5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927E81-F138-4C6D-9303-45A2752D8673}" type="datetimeFigureOut">
              <a:rPr lang="ru-RU"/>
              <a:pPr>
                <a:defRPr/>
              </a:pPr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5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5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8AA5BC-948E-4D6F-A0EC-FC0742EAD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63" r:id="rId12"/>
    <p:sldLayoutId id="2147483651" r:id="rId13"/>
    <p:sldLayoutId id="2147483650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4801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Заголовок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3" name="Текст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fld id="{0344777A-B114-46A8-8DB3-0C84F5BB12A4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729E03-D64E-4BAF-AFDB-BF89A71941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0562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4797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Заголовок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3" name="Текст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fld id="{0344777A-B114-46A8-8DB3-0C84F5BB12A4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729E03-D64E-4BAF-AFDB-BF89A71941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4635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4792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Заголовок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3" name="Текст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fld id="{0344777A-B114-46A8-8DB3-0C84F5BB12A4}" type="datetimeFigureOut">
              <a:rPr lang="ru-RU">
                <a:solidFill>
                  <a:srgbClr val="1F497D"/>
                </a:solidFill>
              </a:rPr>
              <a:pPr>
                <a:defRPr/>
              </a:pPr>
              <a:t>10.03.2023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729E03-D64E-4BAF-AFDB-BF89A71941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8844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9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5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08B987-396B-43F7-A566-80D6B76FE8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50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5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C67D90-C005-461C-A692-7606224C5F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139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A8B7061-2CEC-47DB-900C-FAA3002332E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565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demo=2&amp;base=LAW&amp;n=371594&amp;date=20.09.2022&amp;dst=100047&amp;field=134" TargetMode="External"/><Relationship Id="rId2" Type="http://schemas.openxmlformats.org/officeDocument/2006/relationships/hyperlink" Target="https://login.consultant.ru/link/?req=doc&amp;demo=2&amp;base=LAW&amp;n=375839&amp;date=20.09.2022&amp;dst=100137&amp;field=13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ogin.consultant.ru/link/?req=doc&amp;demo=2&amp;base=LAW&amp;n=371594&amp;date=20.09.2022&amp;dst=100047&amp;field=134" TargetMode="External"/><Relationship Id="rId5" Type="http://schemas.openxmlformats.org/officeDocument/2006/relationships/hyperlink" Target="https://login.consultant.ru/link/?req=doc&amp;demo=2&amp;base=LAW&amp;n=375839&amp;date=20.09.2022&amp;dst=100137&amp;field=134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dsoo.ru/Primernie_rabochie_progra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571" y="747132"/>
            <a:ext cx="11887201" cy="5429831"/>
          </a:xfrm>
        </p:spPr>
        <p:txBody>
          <a:bodyPr/>
          <a:lstStyle/>
          <a:p>
            <a:pPr lvl="0"/>
            <a:endParaRPr lang="ru-RU" sz="1800" b="1" dirty="0">
              <a:solidFill>
                <a:srgbClr val="19377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3080" y="624840"/>
            <a:ext cx="9464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 внесении изменений в федеральный государственный образовательный </a:t>
            </a:r>
          </a:p>
          <a:p>
            <a:pPr>
              <a:spcBef>
                <a:spcPts val="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стандарт среднего общего образования</a:t>
            </a:r>
            <a:endParaRPr lang="ru-RU" altLang="ru-RU" sz="4000" b="1" dirty="0">
              <a:solidFill>
                <a:srgbClr val="C00000"/>
              </a:solidFill>
              <a:latin typeface="Times New Roman" pitchFamily="18" charset="0"/>
              <a:ea typeface="Segoe UI Semibold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952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341313" y="395498"/>
            <a:ext cx="7878763" cy="471487"/>
          </a:xfrm>
        </p:spPr>
        <p:txBody>
          <a:bodyPr anchor="t"/>
          <a:lstStyle/>
          <a:p>
            <a:r>
              <a:rPr lang="ru-RU" altLang="ru-RU" sz="2800">
                <a:solidFill>
                  <a:srgbClr val="C00000"/>
                </a:solidFill>
                <a:latin typeface="Segoe UI Semibold"/>
                <a:ea typeface="Segoe UI Semibold"/>
                <a:cs typeface="Segoe UI Semibold"/>
              </a:rPr>
              <a:t>Предметы на углубленном уровне изучения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341313" y="1806784"/>
            <a:ext cx="5030787" cy="3374815"/>
          </a:xfrm>
          <a:prstGeom prst="roundRect">
            <a:avLst>
              <a:gd name="adj" fmla="val 23473"/>
            </a:avLst>
          </a:prstGeom>
          <a:solidFill>
            <a:schemeClr val="accent1">
              <a:alpha val="25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/>
          <a:lstStyle/>
          <a:p>
            <a:pPr algn="ctr" defTabSz="889000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Segoe UI Semibold"/>
                <a:ea typeface="Segoe UI Semibold"/>
                <a:cs typeface="Segoe UI Semibold"/>
              </a:rPr>
              <a:t>Изменения </a:t>
            </a:r>
            <a:r>
              <a:rPr lang="ru-RU" sz="2400" dirty="0" smtClean="0">
                <a:solidFill>
                  <a:srgbClr val="002060"/>
                </a:solidFill>
                <a:latin typeface="Segoe UI Semibold"/>
                <a:ea typeface="Segoe UI Semibold"/>
                <a:cs typeface="Segoe UI Semibold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Segoe UI Semibold"/>
                <a:ea typeface="Segoe UI Semibold"/>
                <a:cs typeface="Segoe UI Semibold"/>
              </a:rPr>
              <a:t>ФГОС СОО </a:t>
            </a:r>
            <a:endParaRPr lang="ru-RU" sz="2400" dirty="0" smtClean="0">
              <a:solidFill>
                <a:srgbClr val="002060"/>
              </a:solidFill>
              <a:latin typeface="Segoe UI Semibold"/>
              <a:ea typeface="Segoe UI Semibold"/>
              <a:cs typeface="Segoe UI Semibold"/>
            </a:endParaRPr>
          </a:p>
          <a:p>
            <a:pPr algn="ctr" defTabSz="889000">
              <a:spcBef>
                <a:spcPts val="0"/>
              </a:spcBef>
              <a:spcAft>
                <a:spcPts val="0"/>
              </a:spcAft>
            </a:pPr>
            <a:r>
              <a:rPr lang="ru-RU" sz="2400" u="sng" dirty="0" smtClean="0">
                <a:solidFill>
                  <a:srgbClr val="193771"/>
                </a:solidFill>
                <a:ea typeface="Segoe UI"/>
                <a:cs typeface="Segoe UI"/>
              </a:rPr>
              <a:t>Не </a:t>
            </a:r>
            <a:r>
              <a:rPr lang="ru-RU" sz="2400" u="sng" dirty="0">
                <a:solidFill>
                  <a:srgbClr val="193771"/>
                </a:solidFill>
                <a:ea typeface="Segoe UI"/>
                <a:cs typeface="Segoe UI"/>
              </a:rPr>
              <a:t>менее 2-х учебных предметов </a:t>
            </a:r>
            <a:r>
              <a:rPr lang="ru-RU" sz="2400" dirty="0">
                <a:solidFill>
                  <a:srgbClr val="193771"/>
                </a:solidFill>
                <a:ea typeface="Segoe UI"/>
                <a:cs typeface="Segoe UI"/>
              </a:rPr>
              <a:t>на</a:t>
            </a:r>
            <a:r>
              <a:rPr lang="ru-RU" sz="2400" dirty="0">
                <a:solidFill>
                  <a:srgbClr val="193771"/>
                </a:solidFill>
                <a:effectLst/>
                <a:ea typeface="Times New Roman" panose="02020603050405020304" pitchFamily="18" charset="0"/>
              </a:rPr>
              <a:t> углубленном уровне из соответствующей профилю обучения предметной области и (или) смежной с ней предметной области.</a:t>
            </a:r>
          </a:p>
          <a:p>
            <a:pPr defTabSz="889000">
              <a:spcAft>
                <a:spcPts val="1200"/>
              </a:spcAft>
            </a:pPr>
            <a:endParaRPr lang="ru-RU" sz="2400" dirty="0">
              <a:solidFill>
                <a:srgbClr val="002060"/>
              </a:solidFill>
              <a:ea typeface="Segoe UI"/>
              <a:cs typeface="Segoe UI"/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6103941" y="1806785"/>
            <a:ext cx="5030787" cy="3186129"/>
          </a:xfrm>
          <a:prstGeom prst="roundRect">
            <a:avLst>
              <a:gd name="adj" fmla="val 22537"/>
            </a:avLst>
          </a:prstGeom>
          <a:solidFill>
            <a:schemeClr val="accent1">
              <a:alpha val="25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/>
          <a:lstStyle/>
          <a:p>
            <a:pPr algn="ctr" defTabSz="889000">
              <a:spcAft>
                <a:spcPts val="1200"/>
              </a:spcAft>
            </a:pPr>
            <a:r>
              <a:rPr lang="ru-RU" sz="2400" dirty="0">
                <a:solidFill>
                  <a:srgbClr val="002060"/>
                </a:solidFill>
                <a:latin typeface="Segoe UI Semibold"/>
                <a:ea typeface="Segoe UI Semibold"/>
                <a:cs typeface="Segoe UI Semibold"/>
              </a:rPr>
              <a:t>ФГОС СОО </a:t>
            </a:r>
            <a:endParaRPr lang="ru-RU" sz="2400" dirty="0" smtClean="0">
              <a:solidFill>
                <a:srgbClr val="002060"/>
              </a:solidFill>
              <a:latin typeface="Segoe UI Semibold"/>
              <a:ea typeface="Segoe UI Semibold"/>
              <a:cs typeface="Segoe UI Semibold"/>
            </a:endParaRPr>
          </a:p>
          <a:p>
            <a:pPr algn="ctr" defTabSz="889000">
              <a:spcAft>
                <a:spcPts val="1200"/>
              </a:spcAft>
            </a:pPr>
            <a:r>
              <a:rPr lang="ru-RU" sz="2400" u="sng" dirty="0" smtClean="0">
                <a:solidFill>
                  <a:srgbClr val="002060"/>
                </a:solidFill>
                <a:ea typeface="Segoe UI"/>
                <a:cs typeface="Segoe UI"/>
              </a:rPr>
              <a:t>3(4</a:t>
            </a:r>
            <a:r>
              <a:rPr lang="ru-RU" sz="2400" u="sng" dirty="0">
                <a:solidFill>
                  <a:srgbClr val="002060"/>
                </a:solidFill>
                <a:ea typeface="Segoe UI"/>
                <a:cs typeface="Segoe UI"/>
              </a:rPr>
              <a:t>) учебных предмета </a:t>
            </a:r>
            <a:r>
              <a:rPr lang="ru-RU" sz="2400" dirty="0">
                <a:solidFill>
                  <a:srgbClr val="002060"/>
                </a:solidFill>
                <a:ea typeface="Segoe UI"/>
                <a:cs typeface="Segoe UI"/>
              </a:rPr>
              <a:t>на углубленном уровне изучения из соответствующей профилю обучения предметной  области</a:t>
            </a:r>
          </a:p>
          <a:p>
            <a:pPr algn="ctr" defTabSz="889000">
              <a:spcAft>
                <a:spcPts val="1200"/>
              </a:spcAft>
            </a:pPr>
            <a:r>
              <a:rPr lang="ru-RU" sz="2400" dirty="0">
                <a:solidFill>
                  <a:srgbClr val="002060"/>
                </a:solidFill>
                <a:ea typeface="Segoe UI"/>
                <a:cs typeface="Segoe UI"/>
              </a:rPr>
              <a:t>(кроме универсального)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3447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cs typeface="Times New Roman" pitchFamily="18" charset="0"/>
              </a:rPr>
              <a:t>Профили обучения ФГОС СОО</a:t>
            </a:r>
            <a:br>
              <a:rPr lang="ru-RU" sz="3200" b="1" dirty="0">
                <a:solidFill>
                  <a:srgbClr val="C00000"/>
                </a:solidFill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34602214"/>
              </p:ext>
            </p:extLst>
          </p:nvPr>
        </p:nvGraphicFramePr>
        <p:xfrm>
          <a:off x="501805" y="1404938"/>
          <a:ext cx="11285033" cy="32613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52250"/>
                <a:gridCol w="2937721"/>
                <a:gridCol w="3557239"/>
                <a:gridCol w="4337823"/>
              </a:tblGrid>
              <a:tr h="86374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</a:rPr>
                        <a:t>1.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Естественно-научный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r" defTabSz="8890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bold"/>
                          <a:ea typeface="Segoe UI Semibold"/>
                          <a:cs typeface="Segoe UI Semibold"/>
                        </a:rPr>
                        <a:t>Изменения  </a:t>
                      </a:r>
                    </a:p>
                    <a:p>
                      <a:pPr marL="0" marR="0" lvl="0" indent="0" algn="r" defTabSz="8890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bold"/>
                          <a:ea typeface="Segoe UI Semibold"/>
                          <a:cs typeface="Segoe UI Semibold"/>
                        </a:rPr>
                        <a:t>ФГОС СОО 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 </a:t>
                      </a:r>
                    </a:p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193771"/>
                          </a:solidFill>
                          <a:latin typeface="+mn-lt"/>
                        </a:rPr>
                        <a:t> </a:t>
                      </a:r>
                      <a:r>
                        <a:rPr lang="ru-RU" sz="2000" b="1" u="sng" dirty="0" smtClean="0">
                          <a:solidFill>
                            <a:srgbClr val="193771"/>
                          </a:solidFill>
                          <a:latin typeface="+mn-lt"/>
                        </a:rPr>
                        <a:t>Не менее 2-ух  учебных предметов на углубленном</a:t>
                      </a:r>
                      <a:r>
                        <a:rPr lang="ru-RU" sz="2000" b="1" u="sng" baseline="0" dirty="0" smtClean="0">
                          <a:solidFill>
                            <a:srgbClr val="193771"/>
                          </a:solidFill>
                          <a:latin typeface="+mn-lt"/>
                        </a:rPr>
                        <a:t> </a:t>
                      </a:r>
                      <a:r>
                        <a:rPr lang="ru-RU" sz="2000" b="1" u="sng" dirty="0" smtClean="0">
                          <a:solidFill>
                            <a:srgbClr val="193771"/>
                          </a:solidFill>
                          <a:latin typeface="+mn-lt"/>
                        </a:rPr>
                        <a:t>уровне </a:t>
                      </a:r>
                    </a:p>
                    <a:p>
                      <a:pPr algn="r"/>
                      <a:r>
                        <a:rPr lang="ru-RU" sz="2000" b="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из соответствующей профилю обучения предметной области и (или) смежной с ней предметной области</a:t>
                      </a:r>
                      <a:endParaRPr lang="ru-RU" sz="2000" b="0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r" defTabSz="8890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bold"/>
                          <a:ea typeface="Segoe UI Semibold"/>
                          <a:cs typeface="Segoe UI Semibold"/>
                        </a:rPr>
                        <a:t>Изменения  </a:t>
                      </a:r>
                    </a:p>
                    <a:p>
                      <a:pPr marL="0" marR="0" lvl="0" indent="0" algn="r" defTabSz="8890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bold"/>
                          <a:ea typeface="Segoe UI Semibold"/>
                          <a:cs typeface="Segoe UI Semibold"/>
                        </a:rPr>
                        <a:t>ФГОС СОО </a:t>
                      </a:r>
                    </a:p>
                    <a:p>
                      <a:pPr algn="r"/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endParaRPr>
                    </a:p>
                    <a:p>
                      <a:pPr algn="r"/>
                      <a:endParaRPr kumimoji="0" lang="ru-RU" sz="2000" b="1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r"/>
                      <a:r>
                        <a:rPr kumimoji="0" lang="ru-RU" sz="20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/>
                        </a:rPr>
                        <a:t>Н</a:t>
                      </a:r>
                      <a:r>
                        <a:rPr lang="ru-RU" sz="2000" b="1" u="sng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е менее 13 учебных предметов </a:t>
                      </a:r>
                      <a:r>
                        <a:rPr lang="ru-RU" sz="2000" b="0" i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(русский язык, литература, математика, иностранный язык, информатика, физика, химия, биология, история, обществознание, география, физическая культура, ОБЖ) </a:t>
                      </a:r>
                      <a:endParaRPr lang="ru-RU" sz="2000" b="0" i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</a:tr>
              <a:tr h="479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</a:rPr>
                        <a:t>2.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Гуманитарный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6374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</a:rPr>
                        <a:t>3.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Социально-экономический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</a:rPr>
                        <a:t>4.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Технологический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</a:rPr>
                        <a:t>5.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Универсальный</a:t>
                      </a:r>
                      <a:endParaRPr lang="ru-RU" sz="2400" b="1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399" y="1516566"/>
            <a:ext cx="731916" cy="9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528" y="1516566"/>
            <a:ext cx="602166" cy="9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2449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239184" y="74816"/>
            <a:ext cx="11343216" cy="922337"/>
          </a:xfrm>
        </p:spPr>
        <p:txBody>
          <a:bodyPr/>
          <a:lstStyle/>
          <a:p>
            <a:pPr algn="ctr" eaLnBrk="1" hangingPunct="1"/>
            <a:r>
              <a:rPr lang="ru-RU" altLang="ru-RU" sz="3200" b="1" dirty="0">
                <a:solidFill>
                  <a:srgbClr val="A50021"/>
                </a:solidFill>
                <a:latin typeface="Calibri" pitchFamily="34" charset="0"/>
                <a:cs typeface="Times New Roman" pitchFamily="18" charset="0"/>
              </a:rPr>
              <a:t>Профили обучения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444960584"/>
              </p:ext>
            </p:extLst>
          </p:nvPr>
        </p:nvGraphicFramePr>
        <p:xfrm>
          <a:off x="212552" y="1196754"/>
          <a:ext cx="11740101" cy="5246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447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>
          <a:xfrm>
            <a:off x="609600" y="74810"/>
            <a:ext cx="10972800" cy="706437"/>
          </a:xfrm>
        </p:spPr>
        <p:txBody>
          <a:bodyPr/>
          <a:lstStyle/>
          <a:p>
            <a:pPr algn="ctr" eaLnBrk="1" hangingPunct="1"/>
            <a:r>
              <a:rPr lang="ru-RU" altLang="ru-RU" sz="3200" b="1" dirty="0">
                <a:solidFill>
                  <a:srgbClr val="A50021"/>
                </a:solidFill>
                <a:cs typeface="Times New Roman" pitchFamily="18" charset="0"/>
              </a:rPr>
              <a:t>Профили обучения</a:t>
            </a:r>
            <a:endParaRPr lang="ru-RU" altLang="ru-RU" sz="3200" dirty="0">
              <a:solidFill>
                <a:srgbClr val="A5002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45056987"/>
              </p:ext>
            </p:extLst>
          </p:nvPr>
        </p:nvGraphicFramePr>
        <p:xfrm>
          <a:off x="4391" y="708571"/>
          <a:ext cx="1217067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831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>
                <a:solidFill>
                  <a:srgbClr val="A50021"/>
                </a:solidFill>
                <a:cs typeface="Times New Roman" pitchFamily="18" charset="0"/>
              </a:rPr>
              <a:t>Универсальный профиль </a:t>
            </a:r>
            <a:r>
              <a:rPr lang="ru-RU" sz="2400" dirty="0">
                <a:cs typeface="Times New Roman" pitchFamily="18" charset="0"/>
              </a:rPr>
              <a:t>ориентирован, в первую очередь, на обучающихся чей выбор «не вписывается» в рамки заданных выше профилей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027661462"/>
              </p:ext>
            </p:extLst>
          </p:nvPr>
        </p:nvGraphicFramePr>
        <p:xfrm>
          <a:off x="609602" y="1600206"/>
          <a:ext cx="1146047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1921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70028353"/>
              </p:ext>
            </p:extLst>
          </p:nvPr>
        </p:nvGraphicFramePr>
        <p:xfrm>
          <a:off x="78059" y="828656"/>
          <a:ext cx="12021000" cy="571884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4565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43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0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48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Предметные области</a:t>
                      </a:r>
                    </a:p>
                    <a:p>
                      <a:pPr algn="ctr"/>
                      <a:endParaRPr lang="ru-RU" sz="1800" b="1" i="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Учебные 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предметы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ФГОС СОО </a:t>
                      </a:r>
                      <a:endParaRPr kumimoji="0" lang="ru-RU" sz="180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Учебные предметы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изменения ФГОС 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СОО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7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n-lt"/>
                        </a:rPr>
                        <a:t>Обязательная часть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Русский язык и литература</a:t>
                      </a:r>
                    </a:p>
                  </a:txBody>
                  <a:tcPr marL="91431" marR="91431" marT="45711" marB="45711" horzOverflow="overflow"/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 (12) учеб. предметов: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не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менее 1 учеб. предмета из каждой предметной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в т. ч.  учеб. предметы общие для всех профилей;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3 (4) учеб. предмета на углублен. уровне</a:t>
                      </a:r>
                    </a:p>
                    <a:p>
                      <a:endParaRPr lang="ru-RU" sz="1600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менее 13 учебных предметов, не менее 2 учебных предметов на углубленном уровне </a:t>
                      </a:r>
                      <a:endParaRPr lang="ru-RU" b="0" i="0" dirty="0">
                        <a:solidFill>
                          <a:srgbClr val="19377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Родной язык и родная литература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81377042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Математика и информатика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Иностранные языки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Естественные науки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Общественные науки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68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Физическая 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latin typeface="+mn-lt"/>
                        </a:rPr>
                        <a:t>культура, экология 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и основы безопасности жизнедеятельности</a:t>
                      </a:r>
                    </a:p>
                  </a:txBody>
                  <a:tcPr marL="91431" marR="91431" marT="45711" marB="45711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33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1431" marR="91431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Индивидуальный проект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Индивидуальный проект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24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Часть, формируемая участниками образовательных отношений</a:t>
                      </a:r>
                    </a:p>
                  </a:txBody>
                  <a:tcPr marT="45710" marB="4571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Доп. учеб. предметы,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курсы по выбору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обуч-ся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0" marB="4571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Доп. учеб. предметы,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курсы по выбору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обуч-ся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0" marB="45710" horzOverflow="overflow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65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Максим. допустимая аудитор. учеб. нагрузка при 6 (5)-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днев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. учеб. неделе</a:t>
                      </a:r>
                    </a:p>
                  </a:txBody>
                  <a:tcPr marL="91431" marR="91431" marT="45711" marB="45711" horzOverflow="overflow"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2875" name="Rectangle 2"/>
          <p:cNvSpPr>
            <a:spLocks noGrp="1"/>
          </p:cNvSpPr>
          <p:nvPr>
            <p:ph type="title" idx="4294967295"/>
          </p:nvPr>
        </p:nvSpPr>
        <p:spPr>
          <a:xfrm>
            <a:off x="408220" y="256163"/>
            <a:ext cx="10864851" cy="639120"/>
          </a:xfrm>
        </p:spPr>
        <p:txBody>
          <a:bodyPr anchor="t"/>
          <a:lstStyle/>
          <a:p>
            <a:r>
              <a:rPr lang="ru-RU" sz="2400" b="1" dirty="0">
                <a:solidFill>
                  <a:srgbClr val="C00000"/>
                </a:solidFill>
                <a:ea typeface="Segoe UI Semibold"/>
                <a:cs typeface="Segoe UI Semibold"/>
              </a:rPr>
              <a:t>Структура учебного плана профиля обучения по ФГОС СОО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Изменения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ФГОС 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 об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даптированных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основных образовательных программах среднего общего 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образования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722" y="1538867"/>
            <a:ext cx="11630722" cy="4984595"/>
          </a:xfrm>
        </p:spPr>
        <p:txBody>
          <a:bodyPr/>
          <a:lstStyle/>
          <a:p>
            <a:pPr lv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 адаптированных основных образовательных программах требования к личностным результатам дополняются специальными результатами коррекционно-развивающей работы по развитию жизненной компетенции обучающихся с ограниченными возможностями здоровья (п. 7)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Учебные планы предусматривают замену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учебного предмета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«Физическая культура»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на учебный предмет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«Адаптивная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физическая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культура»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(п. 18.3.1.) </a:t>
            </a: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Учебные планы в адаптированных основных образовательных программах могут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предусматривать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изучение всех учебных предметов на базовом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уровне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(п. 18.3.1.) </a:t>
            </a: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Включение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во внеурочную деятельность занятий по Программе коррекционной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работы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(п. 18.3.1.) </a:t>
            </a: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072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/>
          </p:cNvSpPr>
          <p:nvPr>
            <p:ph type="title"/>
          </p:nvPr>
        </p:nvSpPr>
        <p:spPr>
          <a:xfrm>
            <a:off x="278780" y="365129"/>
            <a:ext cx="110750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altLang="ru-RU" sz="3600" b="1" dirty="0" err="1">
                <a:solidFill>
                  <a:srgbClr val="C00000"/>
                </a:solidFill>
              </a:rPr>
              <a:t>Нормативное</a:t>
            </a:r>
            <a:r>
              <a:rPr lang="en-US" altLang="ru-RU" sz="3600" b="1" dirty="0">
                <a:solidFill>
                  <a:srgbClr val="C00000"/>
                </a:solidFill>
              </a:rPr>
              <a:t> </a:t>
            </a:r>
            <a:r>
              <a:rPr lang="en-US" altLang="ru-RU" sz="3600" b="1" dirty="0" err="1">
                <a:solidFill>
                  <a:srgbClr val="C00000"/>
                </a:solidFill>
              </a:rPr>
              <a:t>правовое</a:t>
            </a:r>
            <a:r>
              <a:rPr lang="en-US" altLang="ru-RU" sz="3600" b="1" dirty="0">
                <a:solidFill>
                  <a:srgbClr val="C00000"/>
                </a:solidFill>
              </a:rPr>
              <a:t>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/>
            </a:r>
            <a:br>
              <a:rPr lang="ru-RU" altLang="ru-RU" sz="3600" b="1" dirty="0" smtClean="0">
                <a:solidFill>
                  <a:srgbClr val="C00000"/>
                </a:solidFill>
              </a:rPr>
            </a:br>
            <a:r>
              <a:rPr lang="en-US" altLang="ru-RU" sz="3600" b="1" dirty="0" err="1" smtClean="0">
                <a:solidFill>
                  <a:srgbClr val="C00000"/>
                </a:solidFill>
              </a:rPr>
              <a:t>обеспечение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8434" name="Rectangle 9"/>
          <p:cNvSpPr>
            <a:spLocks noGrp="1"/>
          </p:cNvSpPr>
          <p:nvPr>
            <p:ph idx="1"/>
          </p:nvPr>
        </p:nvSpPr>
        <p:spPr>
          <a:xfrm>
            <a:off x="211873" y="2263698"/>
            <a:ext cx="11797990" cy="4404731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342900" eaLnBrk="1" hangingPunct="1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altLang="ru-RU" sz="2200" dirty="0" err="1" smtClean="0">
                <a:solidFill>
                  <a:srgbClr val="193771"/>
                </a:solidFill>
              </a:rPr>
              <a:t>Федеральный</a:t>
            </a:r>
            <a:r>
              <a:rPr lang="en-US" altLang="ru-RU" sz="2200" dirty="0" smtClean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закон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от</a:t>
            </a:r>
            <a:r>
              <a:rPr lang="en-US" altLang="ru-RU" sz="2200" dirty="0">
                <a:solidFill>
                  <a:srgbClr val="193771"/>
                </a:solidFill>
              </a:rPr>
              <a:t> 29.12.2012 № 273-ФЗ «</a:t>
            </a:r>
            <a:r>
              <a:rPr lang="en-US" altLang="ru-RU" sz="2200" dirty="0" err="1">
                <a:solidFill>
                  <a:srgbClr val="193771"/>
                </a:solidFill>
              </a:rPr>
              <a:t>Об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образовании</a:t>
            </a:r>
            <a:r>
              <a:rPr lang="en-US" altLang="ru-RU" sz="2200" dirty="0">
                <a:solidFill>
                  <a:srgbClr val="193771"/>
                </a:solidFill>
              </a:rPr>
              <a:t> в </a:t>
            </a:r>
            <a:r>
              <a:rPr lang="en-US" altLang="ru-RU" sz="2200" dirty="0" err="1">
                <a:solidFill>
                  <a:srgbClr val="193771"/>
                </a:solidFill>
              </a:rPr>
              <a:t>Российской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Федерации</a:t>
            </a:r>
            <a:r>
              <a:rPr lang="en-US" altLang="ru-RU" sz="2200" dirty="0">
                <a:solidFill>
                  <a:srgbClr val="193771"/>
                </a:solidFill>
              </a:rPr>
              <a:t>» (с </a:t>
            </a:r>
            <a:r>
              <a:rPr lang="en-US" altLang="ru-RU" sz="2200" dirty="0" err="1">
                <a:solidFill>
                  <a:srgbClr val="193771"/>
                </a:solidFill>
              </a:rPr>
              <a:t>последующими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изменениями</a:t>
            </a:r>
            <a:r>
              <a:rPr lang="en-US" altLang="ru-RU" sz="2200" dirty="0">
                <a:solidFill>
                  <a:srgbClr val="193771"/>
                </a:solidFill>
              </a:rPr>
              <a:t>);</a:t>
            </a:r>
          </a:p>
          <a:p>
            <a:pPr marL="571500" indent="-342900" eaLnBrk="1" hangingPunct="1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altLang="ru-RU" sz="2200" dirty="0" err="1">
                <a:solidFill>
                  <a:srgbClr val="193771"/>
                </a:solidFill>
              </a:rPr>
              <a:t>приказ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Минобрнауки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России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от</a:t>
            </a:r>
            <a:r>
              <a:rPr lang="en-US" altLang="ru-RU" sz="2200" dirty="0">
                <a:solidFill>
                  <a:srgbClr val="193771"/>
                </a:solidFill>
              </a:rPr>
              <a:t> 17.05.2012 № 413 «</a:t>
            </a:r>
            <a:r>
              <a:rPr lang="en-US" altLang="ru-RU" sz="2200" dirty="0" err="1">
                <a:solidFill>
                  <a:srgbClr val="193771"/>
                </a:solidFill>
              </a:rPr>
              <a:t>Об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утверждении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федерального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государственного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образовательного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стандарта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среднего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общего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образования</a:t>
            </a:r>
            <a:r>
              <a:rPr lang="en-US" altLang="ru-RU" sz="2200" dirty="0">
                <a:solidFill>
                  <a:srgbClr val="193771"/>
                </a:solidFill>
              </a:rPr>
              <a:t>» </a:t>
            </a:r>
            <a:r>
              <a:rPr lang="en-US" altLang="ru-RU" sz="2200" dirty="0" smtClean="0">
                <a:solidFill>
                  <a:srgbClr val="193771"/>
                </a:solidFill>
              </a:rPr>
              <a:t>(</a:t>
            </a:r>
            <a:r>
              <a:rPr lang="en-US" altLang="ru-RU" sz="2200" dirty="0">
                <a:solidFill>
                  <a:srgbClr val="193771"/>
                </a:solidFill>
              </a:rPr>
              <a:t>с </a:t>
            </a:r>
            <a:r>
              <a:rPr lang="en-US" altLang="ru-RU" sz="2200" dirty="0" err="1">
                <a:solidFill>
                  <a:srgbClr val="193771"/>
                </a:solidFill>
              </a:rPr>
              <a:t>последующими</a:t>
            </a:r>
            <a:r>
              <a:rPr lang="en-US" altLang="ru-RU" sz="2200" dirty="0">
                <a:solidFill>
                  <a:srgbClr val="193771"/>
                </a:solidFill>
              </a:rPr>
              <a:t> </a:t>
            </a:r>
            <a:r>
              <a:rPr lang="en-US" altLang="ru-RU" sz="2200" dirty="0" err="1">
                <a:solidFill>
                  <a:srgbClr val="193771"/>
                </a:solidFill>
              </a:rPr>
              <a:t>изменениями</a:t>
            </a:r>
            <a:r>
              <a:rPr lang="en-US" altLang="ru-RU" sz="2200" dirty="0">
                <a:solidFill>
                  <a:srgbClr val="193771"/>
                </a:solidFill>
              </a:rPr>
              <a:t> в </a:t>
            </a:r>
            <a:r>
              <a:rPr lang="en-US" altLang="ru-RU" sz="2200" dirty="0" err="1">
                <a:solidFill>
                  <a:srgbClr val="193771"/>
                </a:solidFill>
              </a:rPr>
              <a:t>ред</a:t>
            </a:r>
            <a:r>
              <a:rPr lang="en-US" altLang="ru-RU" sz="2200" dirty="0">
                <a:solidFill>
                  <a:srgbClr val="193771"/>
                </a:solidFill>
              </a:rPr>
              <a:t>. </a:t>
            </a:r>
            <a:r>
              <a:rPr lang="en-US" altLang="ru-RU" sz="2200" dirty="0" err="1">
                <a:solidFill>
                  <a:srgbClr val="193771"/>
                </a:solidFill>
              </a:rPr>
              <a:t>от</a:t>
            </a:r>
            <a:r>
              <a:rPr lang="en-US" altLang="ru-RU" sz="2200" dirty="0">
                <a:solidFill>
                  <a:srgbClr val="193771"/>
                </a:solidFill>
              </a:rPr>
              <a:t> </a:t>
            </a:r>
            <a:r>
              <a:rPr lang="ru-RU" altLang="ru-RU" sz="2200" dirty="0">
                <a:solidFill>
                  <a:srgbClr val="193771"/>
                </a:solidFill>
              </a:rPr>
              <a:t>11.12.2020</a:t>
            </a:r>
            <a:r>
              <a:rPr lang="en-US" altLang="ru-RU" sz="2200" dirty="0" smtClean="0">
                <a:solidFill>
                  <a:srgbClr val="193771"/>
                </a:solidFill>
              </a:rPr>
              <a:t>)</a:t>
            </a:r>
            <a:r>
              <a:rPr lang="ru-RU" altLang="ru-RU" sz="2200" dirty="0" smtClean="0">
                <a:solidFill>
                  <a:srgbClr val="193771"/>
                </a:solidFill>
              </a:rPr>
              <a:t> – далее ФГОС СОО;</a:t>
            </a:r>
            <a:endParaRPr lang="en-US" altLang="ru-RU" sz="2200" dirty="0">
              <a:solidFill>
                <a:srgbClr val="193771"/>
              </a:solidFill>
            </a:endParaRPr>
          </a:p>
          <a:p>
            <a:pPr marL="571500" indent="-342900" eaLnBrk="1" hangingPunct="1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приказ </a:t>
            </a:r>
            <a:r>
              <a:rPr lang="ru-RU" sz="2200" dirty="0" err="1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Минпросвещения</a:t>
            </a:r>
            <a:r>
              <a:rPr lang="ru-RU" sz="2200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 России от 12.08.2022 № 732 </a:t>
            </a:r>
            <a:r>
              <a:rPr lang="ru-RU" sz="2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«О внесении изменений в 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17.05.2012 № 413</a:t>
            </a:r>
            <a:r>
              <a:rPr lang="ru-RU" sz="2200" dirty="0" smtClean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»</a:t>
            </a:r>
            <a:endParaRPr lang="en-US" altLang="ru-RU" sz="2200" dirty="0">
              <a:solidFill>
                <a:srgbClr val="19377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804" y="0"/>
            <a:ext cx="4832196" cy="198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24" y="156118"/>
            <a:ext cx="11130776" cy="713678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Основные изменения ФГОС СОО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571" y="747132"/>
            <a:ext cx="11887201" cy="5429831"/>
          </a:xfrm>
        </p:spPr>
        <p:txBody>
          <a:bodyPr/>
          <a:lstStyle/>
          <a:p>
            <a:pPr marL="0" lv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kern="0" dirty="0">
                <a:solidFill>
                  <a:srgbClr val="193771"/>
                </a:solidFill>
              </a:rPr>
              <a:t>1</a:t>
            </a:r>
            <a:r>
              <a:rPr lang="ru-RU" sz="2000" b="1" kern="0" dirty="0">
                <a:solidFill>
                  <a:srgbClr val="193771"/>
                </a:solidFill>
              </a:rPr>
              <a:t>. </a:t>
            </a:r>
            <a:r>
              <a:rPr lang="ru-RU" sz="2000" b="1" kern="0" dirty="0" smtClean="0">
                <a:solidFill>
                  <a:srgbClr val="193771"/>
                </a:solidFill>
              </a:rPr>
              <a:t>Глава </a:t>
            </a:r>
            <a:r>
              <a:rPr lang="ru-RU" sz="2000" b="1" kern="0" dirty="0">
                <a:solidFill>
                  <a:srgbClr val="193771"/>
                </a:solidFill>
              </a:rPr>
              <a:t>II. «Требования к результатам освоения основной образовательной программы</a:t>
            </a:r>
            <a:r>
              <a:rPr lang="ru-RU" sz="2000" b="1" kern="0" dirty="0" smtClean="0">
                <a:solidFill>
                  <a:srgbClr val="193771"/>
                </a:solidFill>
              </a:rPr>
              <a:t>» </a:t>
            </a:r>
            <a:r>
              <a:rPr lang="ru-RU" sz="1800" kern="0" dirty="0" smtClean="0">
                <a:solidFill>
                  <a:srgbClr val="193771"/>
                </a:solidFill>
              </a:rPr>
              <a:t>(новая редакция личностных, </a:t>
            </a:r>
            <a:r>
              <a:rPr lang="ru-RU" sz="1800" kern="0" dirty="0" err="1" smtClean="0">
                <a:solidFill>
                  <a:srgbClr val="193771"/>
                </a:solidFill>
              </a:rPr>
              <a:t>метапредметных</a:t>
            </a:r>
            <a:r>
              <a:rPr lang="ru-RU" sz="1800" kern="0" dirty="0" smtClean="0">
                <a:solidFill>
                  <a:srgbClr val="193771"/>
                </a:solidFill>
              </a:rPr>
              <a:t>, предметных результатов</a:t>
            </a:r>
            <a:r>
              <a:rPr lang="ru-RU" sz="1800" dirty="0">
                <a:solidFill>
                  <a:srgbClr val="002060"/>
                </a:solidFill>
                <a:ea typeface="Segoe UI"/>
                <a:cs typeface="Segoe UI"/>
              </a:rPr>
              <a:t> освоения </a:t>
            </a:r>
            <a:r>
              <a:rPr lang="ru-RU" sz="1800" dirty="0" smtClean="0">
                <a:solidFill>
                  <a:srgbClr val="002060"/>
                </a:solidFill>
                <a:ea typeface="Segoe UI"/>
                <a:cs typeface="Segoe UI"/>
              </a:rPr>
              <a:t>учебных </a:t>
            </a:r>
            <a:r>
              <a:rPr lang="ru-RU" sz="1800" dirty="0">
                <a:solidFill>
                  <a:srgbClr val="002060"/>
                </a:solidFill>
                <a:ea typeface="Segoe UI"/>
                <a:cs typeface="Segoe UI"/>
              </a:rPr>
              <a:t>предметов </a:t>
            </a:r>
            <a:r>
              <a:rPr lang="ru-RU" sz="1800" dirty="0" smtClean="0">
                <a:solidFill>
                  <a:srgbClr val="002060"/>
                </a:solidFill>
                <a:ea typeface="Segoe UI"/>
                <a:cs typeface="Segoe UI"/>
              </a:rPr>
              <a:t>на </a:t>
            </a:r>
            <a:r>
              <a:rPr lang="ru-RU" sz="1800" dirty="0">
                <a:solidFill>
                  <a:srgbClr val="002060"/>
                </a:solidFill>
                <a:ea typeface="Segoe UI"/>
                <a:cs typeface="Segoe UI"/>
              </a:rPr>
              <a:t>базовом и углубленных уровнях</a:t>
            </a:r>
            <a:r>
              <a:rPr lang="ru-RU" sz="1800" kern="0" dirty="0" smtClean="0">
                <a:solidFill>
                  <a:srgbClr val="193771"/>
                </a:solidFill>
              </a:rPr>
              <a:t>)</a:t>
            </a:r>
            <a:endParaRPr lang="ru-RU" sz="1800" kern="0" dirty="0">
              <a:solidFill>
                <a:srgbClr val="19377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rgbClr val="193771"/>
                </a:solidFill>
              </a:rPr>
              <a:t>- обеспечение </a:t>
            </a:r>
            <a:r>
              <a:rPr lang="ru-RU" sz="1800" i="1" dirty="0">
                <a:solidFill>
                  <a:srgbClr val="193771"/>
                </a:solidFill>
              </a:rPr>
              <a:t>преемственности уровней начального общего, основного общего и среднего общего образования </a:t>
            </a:r>
            <a:endParaRPr lang="ru-RU" sz="1800" dirty="0"/>
          </a:p>
          <a:p>
            <a:pPr lvl="0">
              <a:spcBef>
                <a:spcPts val="0"/>
              </a:spcBef>
              <a:buFontTx/>
              <a:buChar char="-"/>
            </a:pPr>
            <a:r>
              <a:rPr lang="ru-RU" sz="1800" i="1" dirty="0">
                <a:solidFill>
                  <a:srgbClr val="193771"/>
                </a:solidFill>
              </a:rPr>
              <a:t>к</a:t>
            </a:r>
            <a:r>
              <a:rPr lang="ru-RU" sz="1800" i="1" dirty="0" smtClean="0">
                <a:solidFill>
                  <a:srgbClr val="193771"/>
                </a:solidFill>
              </a:rPr>
              <a:t>онкретизация </a:t>
            </a:r>
            <a:r>
              <a:rPr lang="ru-RU" sz="1800" i="1" dirty="0">
                <a:solidFill>
                  <a:srgbClr val="193771"/>
                </a:solidFill>
              </a:rPr>
              <a:t>предметных результатов </a:t>
            </a:r>
            <a:endParaRPr lang="ru-RU" sz="1800" i="1" dirty="0" smtClean="0">
              <a:solidFill>
                <a:srgbClr val="193771"/>
              </a:solidFill>
            </a:endParaRPr>
          </a:p>
          <a:p>
            <a:pPr marL="0" lvl="0" indent="0" defTabSz="88900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  <a:defRPr/>
            </a:pPr>
            <a:r>
              <a:rPr lang="ru-RU" sz="1800" dirty="0">
                <a:solidFill>
                  <a:srgbClr val="002060"/>
                </a:solidFill>
                <a:ea typeface="Segoe UI"/>
                <a:cs typeface="Segoe UI"/>
              </a:rPr>
              <a:t>Результаты изучения дополнительных учебных предметов, курсов по выбору </a:t>
            </a:r>
            <a:r>
              <a:rPr lang="ru-RU" sz="1800" dirty="0" smtClean="0">
                <a:solidFill>
                  <a:srgbClr val="002060"/>
                </a:solidFill>
                <a:ea typeface="Segoe UI"/>
                <a:cs typeface="Segoe UI"/>
              </a:rPr>
              <a:t>обучающихся (п</a:t>
            </a:r>
            <a:r>
              <a:rPr lang="ru-RU" sz="1800" dirty="0">
                <a:solidFill>
                  <a:srgbClr val="002060"/>
                </a:solidFill>
                <a:ea typeface="Segoe UI"/>
                <a:cs typeface="Segoe UI"/>
              </a:rPr>
              <a:t>. 10 </a:t>
            </a:r>
            <a:r>
              <a:rPr lang="ru-RU" sz="1800" dirty="0" smtClean="0">
                <a:solidFill>
                  <a:srgbClr val="002060"/>
                </a:solidFill>
                <a:ea typeface="Segoe UI"/>
                <a:cs typeface="Segoe UI"/>
              </a:rPr>
              <a:t>), </a:t>
            </a:r>
            <a:r>
              <a:rPr lang="ru-RU" sz="1800" dirty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р</a:t>
            </a:r>
            <a:r>
              <a:rPr lang="ru-RU" sz="1800" dirty="0" smtClean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езультаты </a:t>
            </a:r>
            <a:r>
              <a:rPr lang="ru-RU" sz="1800" dirty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выполнения индивидуального </a:t>
            </a:r>
            <a:r>
              <a:rPr lang="ru-RU" sz="1800" dirty="0" smtClean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проекта (п</a:t>
            </a:r>
            <a:r>
              <a:rPr lang="ru-RU" sz="1800" dirty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ru-RU" sz="1800" dirty="0" smtClean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11) в редакции  </a:t>
            </a:r>
            <a:r>
              <a:rPr lang="ru-RU" sz="1800" dirty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ФГОС </a:t>
            </a:r>
            <a:r>
              <a:rPr lang="ru-RU" sz="1800" dirty="0" smtClean="0">
                <a:solidFill>
                  <a:srgbClr val="193771"/>
                </a:solidFill>
                <a:latin typeface="Segoe UI"/>
                <a:ea typeface="Segoe UI"/>
                <a:cs typeface="Segoe UI"/>
              </a:rPr>
              <a:t>СОО</a:t>
            </a:r>
          </a:p>
          <a:p>
            <a:pPr marL="0" lvl="0" indent="0" defTabSz="88900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193771"/>
                </a:solidFill>
                <a:ea typeface="Segoe UI"/>
                <a:cs typeface="Segoe UI"/>
              </a:rPr>
              <a:t>2. </a:t>
            </a:r>
            <a:r>
              <a:rPr lang="ru-RU" sz="2000" b="1" dirty="0" smtClean="0">
                <a:solidFill>
                  <a:srgbClr val="193771"/>
                </a:solidFill>
                <a:ea typeface="Times New Roman"/>
                <a:cs typeface="Times New Roman"/>
              </a:rPr>
              <a:t>Программа </a:t>
            </a:r>
            <a:r>
              <a:rPr lang="ru-RU" sz="2000" b="1" dirty="0">
                <a:solidFill>
                  <a:srgbClr val="193771"/>
                </a:solidFill>
                <a:ea typeface="Times New Roman"/>
                <a:cs typeface="Times New Roman"/>
              </a:rPr>
              <a:t>коррекционной работы</a:t>
            </a:r>
            <a:r>
              <a:rPr lang="ru-RU" sz="2000" dirty="0">
                <a:solidFill>
                  <a:srgbClr val="193771"/>
                </a:solidFill>
                <a:ea typeface="Times New Roman"/>
                <a:cs typeface="Times New Roman"/>
              </a:rPr>
              <a:t>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(п. 18.2.4. в новой редакции)</a:t>
            </a:r>
          </a:p>
          <a:p>
            <a:pPr marL="0" lvl="0" indent="0" defTabSz="88900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dirty="0">
                <a:solidFill>
                  <a:srgbClr val="193771"/>
                </a:solidFill>
                <a:ea typeface="Segoe UI"/>
                <a:cs typeface="Times New Roman"/>
              </a:rPr>
              <a:t> </a:t>
            </a:r>
            <a:r>
              <a:rPr lang="ru-RU" sz="1800" i="1" dirty="0" smtClean="0">
                <a:solidFill>
                  <a:srgbClr val="193771"/>
                </a:solidFill>
                <a:ea typeface="Segoe UI"/>
                <a:cs typeface="Times New Roman"/>
              </a:rPr>
              <a:t>- направления реализации П</a:t>
            </a:r>
            <a:r>
              <a:rPr lang="ru-RU" sz="1800" i="1" dirty="0" smtClean="0">
                <a:solidFill>
                  <a:srgbClr val="193771"/>
                </a:solidFill>
                <a:ea typeface="Times New Roman"/>
                <a:cs typeface="Times New Roman"/>
              </a:rPr>
              <a:t>рограммы </a:t>
            </a:r>
          </a:p>
          <a:p>
            <a:pPr marL="0" lvl="0" indent="0" defTabSz="88900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i="1" dirty="0" smtClean="0">
                <a:solidFill>
                  <a:srgbClr val="193771"/>
                </a:solidFill>
                <a:ea typeface="Segoe UI"/>
                <a:cs typeface="Times New Roman"/>
              </a:rPr>
              <a:t> - содержательные компоненты структуры Программы </a:t>
            </a:r>
          </a:p>
          <a:p>
            <a:pPr marL="0" lvl="0" indent="0" defTabSz="88900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800" i="1" dirty="0" smtClean="0">
              <a:solidFill>
                <a:srgbClr val="193771"/>
              </a:solidFill>
              <a:ea typeface="Segoe UI"/>
              <a:cs typeface="Segoe UI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193771"/>
                </a:solidFill>
                <a:cs typeface="Segoe UI"/>
              </a:rPr>
              <a:t>3. </a:t>
            </a:r>
            <a:r>
              <a:rPr lang="ru-RU" sz="2000" b="1" dirty="0" smtClean="0">
                <a:solidFill>
                  <a:srgbClr val="193771"/>
                </a:solidFill>
              </a:rPr>
              <a:t>Изменения </a:t>
            </a:r>
            <a:r>
              <a:rPr lang="ru-RU" sz="2000" b="1" dirty="0">
                <a:solidFill>
                  <a:srgbClr val="193771"/>
                </a:solidFill>
              </a:rPr>
              <a:t>в части формирования учебного плана среднего общего </a:t>
            </a:r>
            <a:r>
              <a:rPr lang="ru-RU" sz="2000" b="1" dirty="0" smtClean="0">
                <a:solidFill>
                  <a:srgbClr val="193771"/>
                </a:solidFill>
              </a:rPr>
              <a:t>образования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193771"/>
                </a:solidFill>
              </a:rPr>
              <a:t>(подпункт </a:t>
            </a:r>
            <a:r>
              <a:rPr lang="ru-RU" sz="1800" dirty="0">
                <a:solidFill>
                  <a:srgbClr val="193771"/>
                </a:solidFill>
              </a:rPr>
              <a:t>18.3.1.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в новой редакции</a:t>
            </a:r>
            <a:r>
              <a:rPr lang="ru-RU" sz="1800" dirty="0" smtClean="0">
                <a:solidFill>
                  <a:srgbClr val="193771"/>
                </a:solidFill>
              </a:rPr>
              <a:t>) 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19377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193771"/>
                </a:solidFill>
              </a:rPr>
              <a:t>4. Приведение </a:t>
            </a:r>
            <a:r>
              <a:rPr lang="ru-RU" sz="1800" b="1" dirty="0">
                <a:solidFill>
                  <a:srgbClr val="193771"/>
                </a:solidFill>
              </a:rPr>
              <a:t>в соответствие с требованиями к организации образовательной деятельности, определенными действующими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  <a:hlinkClick r:id="rId2"/>
              </a:rPr>
              <a:t>СанПиН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  <a:hlinkClick r:id="rId2"/>
              </a:rPr>
              <a:t>1.2.3685-21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 "Гигиенические нормативы и требования к обеспечению безопасности и (или) безвредности для человека факторов среды обитания",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утв.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постановлением Главного государственного санитарного врача Российской Федерации от 28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.01.2021 № 2;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Санитарными правилами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  <a:hlinkClick r:id="rId3"/>
              </a:rPr>
              <a:t>СП 2.4.3648-20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 "Санитарно-эпидемиологические требования к организациям воспитания и обучения, отдыха и оздоровления детей и молодежи",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утв. </a:t>
            </a:r>
            <a:r>
              <a:rPr lang="ru-RU" sz="1800" dirty="0">
                <a:solidFill>
                  <a:srgbClr val="193771"/>
                </a:solidFill>
                <a:ea typeface="Times New Roman"/>
                <a:cs typeface="Times New Roman"/>
              </a:rPr>
              <a:t>постановлением Главного государственного санитарного врача Российской Федерации от 28 </a:t>
            </a:r>
            <a:r>
              <a:rPr lang="ru-RU" sz="1800" dirty="0" smtClean="0">
                <a:solidFill>
                  <a:srgbClr val="193771"/>
                </a:solidFill>
                <a:ea typeface="Times New Roman"/>
                <a:cs typeface="Times New Roman"/>
              </a:rPr>
              <a:t>.09.2020 № 28 </a:t>
            </a:r>
            <a:endParaRPr lang="ru-RU" sz="1800" b="1" dirty="0" smtClean="0">
              <a:solidFill>
                <a:srgbClr val="19377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rgbClr val="193771"/>
                </a:solidFill>
              </a:rPr>
              <a:t>(п. 13, </a:t>
            </a:r>
            <a:r>
              <a:rPr lang="ru-RU" sz="1800" i="1" dirty="0">
                <a:solidFill>
                  <a:srgbClr val="193771"/>
                </a:solidFill>
              </a:rPr>
              <a:t>п. 24. Материально-технические условия реализации </a:t>
            </a:r>
            <a:r>
              <a:rPr lang="ru-RU" sz="1800" i="1" dirty="0" smtClean="0">
                <a:solidFill>
                  <a:srgbClr val="193771"/>
                </a:solidFill>
              </a:rPr>
              <a:t>ООП</a:t>
            </a:r>
            <a:r>
              <a:rPr lang="ru-RU" i="1" dirty="0" smtClean="0">
                <a:solidFill>
                  <a:srgbClr val="193771"/>
                </a:solidFill>
              </a:rPr>
              <a:t>, </a:t>
            </a:r>
            <a:r>
              <a:rPr lang="ru-RU" sz="1800" i="1" dirty="0" smtClean="0">
                <a:solidFill>
                  <a:srgbClr val="193771"/>
                </a:solidFill>
              </a:rPr>
              <a:t>п</a:t>
            </a:r>
            <a:r>
              <a:rPr lang="ru-RU" sz="1800" i="1" dirty="0">
                <a:solidFill>
                  <a:srgbClr val="193771"/>
                </a:solidFill>
              </a:rPr>
              <a:t>. 26. Информационно-методические условия реализации ООП </a:t>
            </a:r>
            <a:r>
              <a:rPr lang="ru-RU" sz="1800" i="1" dirty="0" smtClean="0">
                <a:solidFill>
                  <a:srgbClr val="193771"/>
                </a:solidFill>
              </a:rPr>
              <a:t>)</a:t>
            </a:r>
            <a:endParaRPr lang="ru-RU" i="1" dirty="0">
              <a:solidFill>
                <a:srgbClr val="193771"/>
              </a:solidFill>
            </a:endParaRPr>
          </a:p>
          <a:p>
            <a:pPr lvl="0"/>
            <a:endParaRPr lang="ru-RU" sz="1800" b="1" dirty="0">
              <a:solidFill>
                <a:srgbClr val="19377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952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9" descr="li%3Besrhjgvioduh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3" y="559011"/>
            <a:ext cx="2019438" cy="138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1" y="2421148"/>
            <a:ext cx="2274578" cy="176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: скругленные углы 6"/>
          <p:cNvSpPr/>
          <p:nvPr/>
        </p:nvSpPr>
        <p:spPr>
          <a:xfrm>
            <a:off x="2505076" y="244685"/>
            <a:ext cx="9353551" cy="1946275"/>
          </a:xfrm>
          <a:prstGeom prst="roundRect">
            <a:avLst>
              <a:gd name="adj" fmla="val 0"/>
            </a:avLst>
          </a:prstGeom>
          <a:solidFill>
            <a:schemeClr val="accent1">
              <a:alpha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/>
          <a:lstStyle/>
          <a:p>
            <a:pPr defTabSz="889000"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  <a:ea typeface="Segoe UI Semibold"/>
                <a:cs typeface="Segoe UI Semibold"/>
              </a:rPr>
              <a:t>Учебный план </a:t>
            </a:r>
            <a:r>
              <a:rPr lang="ru-RU" sz="2400" dirty="0" smtClean="0">
                <a:solidFill>
                  <a:srgbClr val="002060"/>
                </a:solidFill>
                <a:ea typeface="Segoe UI Semibold"/>
                <a:cs typeface="Segoe UI Semibold"/>
              </a:rPr>
              <a:t>среднего </a:t>
            </a:r>
            <a:r>
              <a:rPr lang="ru-RU" sz="2400" dirty="0">
                <a:solidFill>
                  <a:srgbClr val="002060"/>
                </a:solidFill>
                <a:ea typeface="Segoe UI Semibold"/>
                <a:cs typeface="Segoe UI Semibold"/>
              </a:rPr>
              <a:t>общего образования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Учебный план обеспечивает реализацию требований 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ФГОС СОО</a:t>
            </a:r>
            <a:r>
              <a:rPr lang="ru-RU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определяет учебную нагрузку в соответствии с требованиями к организации образовательной деятельности к учебной нагрузке при 5-дневной (или 6-дневной) учебной неделе, предусмотренными Гигиеническими </a:t>
            </a:r>
            <a:r>
              <a:rPr lang="ru-RU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нормативами</a:t>
            </a:r>
            <a:r>
              <a:rPr lang="ru-RU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Санитарно-эпидемиологическими </a:t>
            </a:r>
            <a:r>
              <a:rPr lang="ru-RU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требованиями</a:t>
            </a:r>
            <a:r>
              <a:rPr lang="ru-RU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перечень учебных предметов, учебных </a:t>
            </a: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курсов </a:t>
            </a:r>
            <a:r>
              <a:rPr lang="ru-RU" sz="2000" dirty="0">
                <a:solidFill>
                  <a:srgbClr val="002060"/>
                </a:solidFill>
                <a:ea typeface="Segoe UI"/>
                <a:cs typeface="Segoe UI"/>
              </a:rPr>
              <a:t>п. 18.3.1. ФГОС ООО)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2505076" y="2421148"/>
            <a:ext cx="9353551" cy="1931987"/>
          </a:xfrm>
          <a:prstGeom prst="roundRect">
            <a:avLst>
              <a:gd name="adj" fmla="val 0"/>
            </a:avLst>
          </a:prstGeom>
          <a:solidFill>
            <a:schemeClr val="accent1">
              <a:alpha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/>
          <a:lstStyle/>
          <a:p>
            <a:pPr defTabSz="889000"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  <a:ea typeface="Segoe UI Semibold"/>
                <a:cs typeface="Segoe UI Semibold"/>
              </a:rPr>
              <a:t>Учебный план среднего общего образования</a:t>
            </a:r>
          </a:p>
          <a:p>
            <a:pPr defTabSz="889000">
              <a:spcAft>
                <a:spcPts val="600"/>
              </a:spcAft>
            </a:pPr>
            <a:r>
              <a:rPr lang="ru-RU" sz="2200" b="1" dirty="0">
                <a:solidFill>
                  <a:srgbClr val="002060"/>
                </a:solidFill>
                <a:ea typeface="Segoe UI"/>
                <a:cs typeface="Segoe UI"/>
              </a:rPr>
              <a:t>является одним из основных механизмов, обеспечивающих достижение обучающимися результатов освоения основной образовательной программы в соответствии с требованиями ФГОС</a:t>
            </a:r>
          </a:p>
          <a:p>
            <a:pPr defTabSz="889000"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  <a:ea typeface="Segoe UI"/>
                <a:cs typeface="Segoe UI"/>
              </a:rPr>
              <a:t>(п. 18.3.1. ФГОС СОО)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2505076" y="4937760"/>
            <a:ext cx="9353551" cy="1477107"/>
          </a:xfrm>
          <a:prstGeom prst="roundRect">
            <a:avLst>
              <a:gd name="adj" fmla="val 0"/>
            </a:avLst>
          </a:prstGeom>
          <a:solidFill>
            <a:schemeClr val="accent1">
              <a:alpha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/>
          <a:lstStyle/>
          <a:p>
            <a:pPr defTabSz="889000"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  <a:ea typeface="Segoe UI"/>
                <a:cs typeface="Segoe UI"/>
              </a:rPr>
              <a:t>Основная </a:t>
            </a:r>
            <a:r>
              <a:rPr lang="ru-RU" sz="2400" dirty="0" smtClean="0">
                <a:solidFill>
                  <a:srgbClr val="002060"/>
                </a:solidFill>
                <a:ea typeface="Segoe UI"/>
                <a:cs typeface="Segoe UI"/>
              </a:rPr>
              <a:t>общеобразовательная </a:t>
            </a:r>
            <a:r>
              <a:rPr lang="ru-RU" sz="2400" dirty="0">
                <a:solidFill>
                  <a:srgbClr val="002060"/>
                </a:solidFill>
                <a:ea typeface="Segoe UI"/>
                <a:cs typeface="Segoe UI"/>
              </a:rPr>
              <a:t>программа </a:t>
            </a:r>
            <a:r>
              <a:rPr lang="ru-RU" sz="2400" dirty="0" smtClean="0">
                <a:solidFill>
                  <a:srgbClr val="002060"/>
                </a:solidFill>
                <a:ea typeface="Segoe UI"/>
                <a:cs typeface="Segoe UI"/>
              </a:rPr>
              <a:t>СОО может </a:t>
            </a:r>
            <a:r>
              <a:rPr lang="ru-RU" sz="2400" dirty="0">
                <a:solidFill>
                  <a:srgbClr val="002060"/>
                </a:solidFill>
                <a:ea typeface="Segoe UI"/>
                <a:cs typeface="Segoe UI"/>
              </a:rPr>
              <a:t>включать как один, так и несколько учебных планов, в том числе учебные планы различных профилей обучения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4937760"/>
            <a:ext cx="2274578" cy="157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688EFE-1ACF-4594-8BB3-F250FC26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46162"/>
          </a:xfrm>
        </p:spPr>
        <p:txBody>
          <a:bodyPr/>
          <a:lstStyle/>
          <a:p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Учебные планы ФГОС общего образования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40542CC6-F880-4DB3-A8D2-894C85DB49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0243047"/>
              </p:ext>
            </p:extLst>
          </p:nvPr>
        </p:nvGraphicFramePr>
        <p:xfrm>
          <a:off x="203200" y="1478845"/>
          <a:ext cx="11858173" cy="450431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59200">
                  <a:extLst>
                    <a:ext uri="{9D8B030D-6E8A-4147-A177-3AD203B41FA5}">
                      <a16:colId xmlns="" xmlns:a16="http://schemas.microsoft.com/office/drawing/2014/main" val="2175528166"/>
                    </a:ext>
                  </a:extLst>
                </a:gridCol>
                <a:gridCol w="2092265">
                  <a:extLst>
                    <a:ext uri="{9D8B030D-6E8A-4147-A177-3AD203B41FA5}">
                      <a16:colId xmlns="" xmlns:a16="http://schemas.microsoft.com/office/drawing/2014/main" val="2643790793"/>
                    </a:ext>
                  </a:extLst>
                </a:gridCol>
                <a:gridCol w="2886645">
                  <a:extLst>
                    <a:ext uri="{9D8B030D-6E8A-4147-A177-3AD203B41FA5}">
                      <a16:colId xmlns="" xmlns:a16="http://schemas.microsoft.com/office/drawing/2014/main" val="3732545086"/>
                    </a:ext>
                  </a:extLst>
                </a:gridCol>
                <a:gridCol w="3120063">
                  <a:extLst>
                    <a:ext uri="{9D8B030D-6E8A-4147-A177-3AD203B41FA5}">
                      <a16:colId xmlns="" xmlns:a16="http://schemas.microsoft.com/office/drawing/2014/main" val="3719054766"/>
                    </a:ext>
                  </a:extLst>
                </a:gridCol>
              </a:tblGrid>
              <a:tr h="150143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Уровень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Нормативный срок освоения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Минимальный объем</a:t>
                      </a:r>
                    </a:p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(часов)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Максимальный объем</a:t>
                      </a:r>
                    </a:p>
                    <a:p>
                      <a:pPr algn="ctr"/>
                      <a:r>
                        <a:rPr lang="ru-RU" sz="24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(часов)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59444304"/>
                  </a:ext>
                </a:extLst>
              </a:tr>
              <a:tr h="15014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ФГОС СОО, </a:t>
                      </a:r>
                      <a:endParaRPr lang="ru-RU" sz="2400" b="1" dirty="0" smtClean="0">
                        <a:solidFill>
                          <a:srgbClr val="19377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утв</a:t>
                      </a:r>
                      <a:r>
                        <a:rPr lang="ru-RU" sz="20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. приказом Минобрнауки России от 17.05.2012 № 41</a:t>
                      </a:r>
                      <a:r>
                        <a:rPr lang="ru-RU" sz="2000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19377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>
                          <a:solidFill>
                            <a:srgbClr val="002060"/>
                          </a:solidFill>
                        </a:rPr>
                        <a:t>2170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2060"/>
                          </a:solidFill>
                        </a:rPr>
                        <a:t>2590</a:t>
                      </a:r>
                    </a:p>
                    <a:p>
                      <a:pPr algn="ctr"/>
                      <a:r>
                        <a:rPr lang="ru-RU" sz="2000" i="1" dirty="0">
                          <a:solidFill>
                            <a:srgbClr val="002060"/>
                          </a:solidFill>
                        </a:rPr>
                        <a:t>(не более 37 часов/</a:t>
                      </a:r>
                      <a:r>
                        <a:rPr lang="ru-RU" sz="2000" i="1" dirty="0" err="1">
                          <a:solidFill>
                            <a:srgbClr val="002060"/>
                          </a:solidFill>
                        </a:rPr>
                        <a:t>нед</a:t>
                      </a:r>
                      <a:r>
                        <a:rPr lang="ru-RU" sz="2000" i="1" dirty="0">
                          <a:solidFill>
                            <a:srgbClr val="002060"/>
                          </a:solidFill>
                        </a:rPr>
                        <a:t>.)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2444671"/>
                  </a:ext>
                </a:extLst>
              </a:tr>
              <a:tr h="15014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Изменения </a:t>
                      </a:r>
                      <a:r>
                        <a:rPr lang="ru-RU" sz="2400" b="1" dirty="0" smtClean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ФГОС </a:t>
                      </a:r>
                      <a:r>
                        <a:rPr lang="ru-RU" sz="24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СОО, </a:t>
                      </a:r>
                      <a:endParaRPr lang="ru-RU" sz="2400" b="1" dirty="0" smtClean="0">
                        <a:solidFill>
                          <a:srgbClr val="19377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утв</a:t>
                      </a:r>
                      <a:r>
                        <a:rPr lang="ru-RU" sz="20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. приказом </a:t>
                      </a:r>
                      <a:r>
                        <a:rPr lang="ru-RU" sz="2000" b="1" dirty="0" err="1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Минпросвещения</a:t>
                      </a:r>
                      <a:r>
                        <a:rPr lang="ru-RU" sz="2000" b="1" dirty="0">
                          <a:solidFill>
                            <a:srgbClr val="19377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 России от 12.08.2022 № 732 </a:t>
                      </a:r>
                      <a:endParaRPr lang="ru-RU" sz="2000" b="1" dirty="0">
                        <a:solidFill>
                          <a:srgbClr val="19377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</a:rPr>
                        <a:t>2170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</a:rPr>
                        <a:t>2516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(не более 37 часов/</a:t>
                      </a:r>
                      <a:r>
                        <a:rPr kumimoji="0" lang="ru-RU" sz="20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нед</a:t>
                      </a:r>
                      <a:r>
                        <a:rPr kumimoji="0" lang="ru-RU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kumimoji="0" lang="ru-RU" sz="2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64415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18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771A12-4011-4DA3-9520-1C175119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90500"/>
            <a:ext cx="11899900" cy="1282700"/>
          </a:xfrm>
        </p:spPr>
        <p:txBody>
          <a:bodyPr/>
          <a:lstStyle/>
          <a:p>
            <a:pPr algn="l"/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Гигиенические требования к максимальному общему объему</a:t>
            </a:r>
            <a:b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недельной образовательной нагрузки обучающихся </a:t>
            </a:r>
            <a:br>
              <a:rPr lang="ru-RU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таблица 6.6. СанПиН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1.2.3685-21)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339C15B9-A69B-4043-B49C-C1CFEC5FB6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3734264"/>
              </p:ext>
            </p:extLst>
          </p:nvPr>
        </p:nvGraphicFramePr>
        <p:xfrm>
          <a:off x="228600" y="1784192"/>
          <a:ext cx="11557000" cy="481591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27455">
                  <a:extLst>
                    <a:ext uri="{9D8B030D-6E8A-4147-A177-3AD203B41FA5}">
                      <a16:colId xmlns="" xmlns:a16="http://schemas.microsoft.com/office/drawing/2014/main" val="1125480383"/>
                    </a:ext>
                  </a:extLst>
                </a:gridCol>
                <a:gridCol w="4859045">
                  <a:extLst>
                    <a:ext uri="{9D8B030D-6E8A-4147-A177-3AD203B41FA5}">
                      <a16:colId xmlns="" xmlns:a16="http://schemas.microsoft.com/office/drawing/2014/main" val="1151596837"/>
                    </a:ext>
                  </a:extLst>
                </a:gridCol>
                <a:gridCol w="5270500">
                  <a:extLst>
                    <a:ext uri="{9D8B030D-6E8A-4147-A177-3AD203B41FA5}">
                      <a16:colId xmlns="" xmlns:a16="http://schemas.microsoft.com/office/drawing/2014/main" val="861801017"/>
                    </a:ext>
                  </a:extLst>
                </a:gridCol>
              </a:tblGrid>
              <a:tr h="9813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Классы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19377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Максимально допустимая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аудиторная недельная нагрузка 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19377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(в академических часах), включая обязательную часть учебного плана и часть, формируемую участниками образовательных отношений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25574525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19377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При 6-дневной неделе, не более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При 5-дневной неделе, не более 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72979673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734723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2 - 4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6290843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55809953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87271922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1695606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8 - 9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5839009"/>
                  </a:ext>
                </a:extLst>
              </a:tr>
              <a:tr h="47027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– 11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3699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974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0A2FE3-E4E6-49EE-8A50-E8F39B2D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210"/>
            <a:ext cx="12192000" cy="607476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Обязательные предметные области ФГОС СОО 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  <a:latin typeface="Calibri"/>
                <a:ea typeface="Times New Roman"/>
                <a:cs typeface="Times New Roman"/>
              </a:rPr>
              <a:t>учебные предметы </a:t>
            </a:r>
            <a:r>
              <a:rPr lang="ru-RU" sz="2000" dirty="0">
                <a:solidFill>
                  <a:srgbClr val="C00000"/>
                </a:solidFill>
                <a:latin typeface="Calibri"/>
                <a:ea typeface="Times New Roman"/>
                <a:cs typeface="Times New Roman"/>
              </a:rPr>
              <a:t>на базовом или углубленном уровне </a:t>
            </a:r>
            <a:r>
              <a:rPr lang="ru-RU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п. 18.3.1)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D5548C98-20B4-499C-90F3-566A9D809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92361706"/>
              </p:ext>
            </p:extLst>
          </p:nvPr>
        </p:nvGraphicFramePr>
        <p:xfrm>
          <a:off x="78060" y="914746"/>
          <a:ext cx="12009862" cy="603214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4153">
                  <a:extLst>
                    <a:ext uri="{9D8B030D-6E8A-4147-A177-3AD203B41FA5}">
                      <a16:colId xmlns="" xmlns:a16="http://schemas.microsoft.com/office/drawing/2014/main" val="3538981543"/>
                    </a:ext>
                  </a:extLst>
                </a:gridCol>
                <a:gridCol w="2096651">
                  <a:extLst>
                    <a:ext uri="{9D8B030D-6E8A-4147-A177-3AD203B41FA5}">
                      <a16:colId xmlns="" xmlns:a16="http://schemas.microsoft.com/office/drawing/2014/main" val="1032733898"/>
                    </a:ext>
                  </a:extLst>
                </a:gridCol>
                <a:gridCol w="4784529">
                  <a:extLst>
                    <a:ext uri="{9D8B030D-6E8A-4147-A177-3AD203B41FA5}">
                      <a16:colId xmlns="" xmlns:a16="http://schemas.microsoft.com/office/drawing/2014/main" val="1056072961"/>
                    </a:ext>
                  </a:extLst>
                </a:gridCol>
                <a:gridCol w="4784529">
                  <a:extLst>
                    <a:ext uri="{9D8B030D-6E8A-4147-A177-3AD203B41FA5}">
                      <a16:colId xmlns="" xmlns:a16="http://schemas.microsoft.com/office/drawing/2014/main" val="207290154"/>
                    </a:ext>
                  </a:extLst>
                </a:gridCol>
              </a:tblGrid>
              <a:tr h="55532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№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Предметные области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Учебные предметы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ФГОС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СОО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Учебные предметы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изменения ФГОС СОО 12.08.2022 № 732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7102010"/>
                  </a:ext>
                </a:extLst>
              </a:tr>
              <a:tr h="55532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Русский язык и литература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3771"/>
                          </a:solidFill>
                          <a:effectLst/>
                        </a:rPr>
                        <a:t>Русский язык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(б/у),  </a:t>
                      </a:r>
                      <a:r>
                        <a:rPr lang="ru-RU" sz="1600" b="1" dirty="0">
                          <a:solidFill>
                            <a:srgbClr val="193771"/>
                          </a:solidFill>
                          <a:effectLst/>
                        </a:rPr>
                        <a:t>Литература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(б/у)</a:t>
                      </a:r>
                      <a:endParaRPr lang="ru-RU" sz="1600" b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Русский язык (</a:t>
                      </a:r>
                      <a:r>
                        <a:rPr lang="ru-RU" sz="1600" b="0" dirty="0" smtClean="0">
                          <a:solidFill>
                            <a:srgbClr val="193771"/>
                          </a:solidFill>
                          <a:effectLst/>
                        </a:rPr>
                        <a:t>б), 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Литература (б/у)</a:t>
                      </a:r>
                      <a:endParaRPr lang="ru-RU" sz="1600" b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4629545"/>
                  </a:ext>
                </a:extLst>
              </a:tr>
              <a:tr h="55532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Родной язык и родная литература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Родной язык 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Родная литература 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</a:t>
                      </a:r>
                      <a:endParaRPr lang="ru-RU" sz="160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Родной язык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б),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Родная литература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б)</a:t>
                      </a:r>
                      <a:endParaRPr lang="ru-RU" sz="1600" b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1147282"/>
                  </a:ext>
                </a:extLst>
              </a:tr>
              <a:tr h="55532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Иностранные языки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3771"/>
                          </a:solidFill>
                          <a:effectLst/>
                        </a:rPr>
                        <a:t>Иностранный язык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endParaRPr lang="ru-RU" sz="1600" b="0" dirty="0" smtClean="0">
                        <a:solidFill>
                          <a:srgbClr val="193771"/>
                        </a:solidFill>
                        <a:effectLst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193771"/>
                          </a:solidFill>
                          <a:effectLst/>
                        </a:rPr>
                        <a:t>Второй </a:t>
                      </a: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иностранный язык 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 </a:t>
                      </a:r>
                      <a:endParaRPr lang="ru-RU" sz="160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Иностранный язык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endParaRPr lang="ru-RU" sz="1600" b="0" dirty="0" smtClean="0">
                        <a:solidFill>
                          <a:srgbClr val="193771"/>
                        </a:solidFill>
                        <a:effectLst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193771"/>
                          </a:solidFill>
                          <a:effectLst/>
                        </a:rPr>
                        <a:t>Второй </a:t>
                      </a: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иностранный язык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б) </a:t>
                      </a:r>
                      <a:endParaRPr lang="ru-RU" sz="1600" b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91358499"/>
                  </a:ext>
                </a:extLst>
              </a:tr>
              <a:tr h="102296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Математика и информатика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3771"/>
                          </a:solidFill>
                          <a:effectLst/>
                        </a:rPr>
                        <a:t>Математика</a:t>
                      </a: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</a:rPr>
                        <a:t>(включая алгебру и начала математического анализа, геометрию) </a:t>
                      </a: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б/у), </a:t>
                      </a: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Информатика 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endParaRPr lang="ru-RU" sz="160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93771"/>
                          </a:solidFill>
                          <a:effectLst/>
                        </a:rPr>
                        <a:t>Математика </a:t>
                      </a:r>
                      <a:r>
                        <a:rPr lang="ru-RU" sz="160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(включая курсы "Алгебра и начала математического анализа", "Геометрия", "Вероятность и статистика") </a:t>
                      </a: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б/у), </a:t>
                      </a:r>
                      <a:endParaRPr kumimoji="0" lang="ru-RU" sz="16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193771"/>
                          </a:solidFill>
                          <a:effectLst/>
                        </a:rPr>
                        <a:t>Информатика </a:t>
                      </a:r>
                      <a:r>
                        <a:rPr kumimoji="0" lang="ru-RU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endParaRPr lang="ru-RU" sz="1600" b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835101"/>
                  </a:ext>
                </a:extLst>
              </a:tr>
              <a:tr h="61848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Общественные науки</a:t>
                      </a:r>
                    </a:p>
                    <a:p>
                      <a:endParaRPr lang="ru-RU" sz="1600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93771"/>
                          </a:solidFill>
                          <a:effectLst/>
                        </a:rPr>
                        <a:t>История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География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Экономика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Право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Обществознание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Россия в мире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(б)</a:t>
                      </a:r>
                      <a:endParaRPr lang="ru-RU" sz="160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История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География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endParaRPr lang="ru-RU" sz="1600" b="0" i="0" dirty="0">
                        <a:solidFill>
                          <a:srgbClr val="193771"/>
                        </a:solidFill>
                        <a:effectLst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Обществознание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endParaRPr lang="ru-RU" sz="1600" b="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42938355"/>
                  </a:ext>
                </a:extLst>
              </a:tr>
              <a:tr h="55532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Естественные </a:t>
                      </a: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науки</a:t>
                      </a:r>
                      <a:endParaRPr kumimoji="0" lang="ru-RU" sz="16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Физика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r>
                        <a:rPr lang="ru-RU" sz="1600" b="1" i="0" dirty="0">
                          <a:solidFill>
                            <a:srgbClr val="193771"/>
                          </a:solidFill>
                          <a:effectLst/>
                        </a:rPr>
                        <a:t>Астрономия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Химия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Биология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Естествознание </a:t>
                      </a:r>
                      <a:r>
                        <a:rPr kumimoji="0" lang="ru-RU" sz="16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</a:t>
                      </a:r>
                      <a:endParaRPr lang="ru-RU" sz="160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Физика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Химия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 </a:t>
                      </a: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Биология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(б/у),</a:t>
                      </a:r>
                      <a:endParaRPr lang="ru-RU" sz="1600" b="0" i="0" dirty="0">
                        <a:solidFill>
                          <a:srgbClr val="193771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1727081"/>
                  </a:ext>
                </a:extLst>
              </a:tr>
              <a:tr h="55532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19377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Физическая культура, экология</a:t>
                      </a: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ru-RU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</a:rPr>
                        <a:t>и ОБЖ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93771"/>
                          </a:solidFill>
                          <a:effectLst/>
                        </a:rPr>
                        <a:t>Физическая культура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(б), Экология (б),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93771"/>
                          </a:solidFill>
                          <a:effectLst/>
                        </a:rPr>
                        <a:t>ОБЖ </a:t>
                      </a:r>
                      <a:r>
                        <a:rPr lang="ru-RU" sz="1600" i="0" dirty="0">
                          <a:solidFill>
                            <a:srgbClr val="193771"/>
                          </a:solidFill>
                          <a:effectLst/>
                        </a:rPr>
                        <a:t>(б)</a:t>
                      </a:r>
                      <a:endParaRPr lang="ru-RU" sz="160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solidFill>
                            <a:srgbClr val="193771"/>
                          </a:solidFill>
                          <a:effectLst/>
                        </a:rPr>
                        <a:t>Физическая культура (б), ОБЖ (б)</a:t>
                      </a:r>
                      <a:endParaRPr lang="ru-RU" sz="1600" b="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3498772"/>
                  </a:ext>
                </a:extLst>
              </a:tr>
              <a:tr h="321502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 учебных предмета</a:t>
                      </a:r>
                      <a:endParaRPr lang="ru-RU" sz="160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0" i="0" dirty="0" smtClean="0">
                          <a:solidFill>
                            <a:srgbClr val="19377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 учебных предметов</a:t>
                      </a:r>
                      <a:endParaRPr lang="ru-RU" sz="1600" b="0" i="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36857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19377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93771"/>
                          </a:solidFill>
                          <a:effectLst/>
                        </a:rPr>
                        <a:t>+ Индивидуальный проект (учебный курс)</a:t>
                      </a:r>
                      <a:endParaRPr lang="ru-RU" sz="1600" dirty="0">
                        <a:solidFill>
                          <a:srgbClr val="19377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 Индивидуальный проект (учебный курс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9377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9377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003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6121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2857" y="377372"/>
            <a:ext cx="11408229" cy="1107048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Список учебных предметов, обязательных для изучения на базовом или углубленном уровне </a:t>
            </a:r>
            <a:r>
              <a:rPr lang="ru-RU" altLang="ru-RU" sz="28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39789" y="1233715"/>
            <a:ext cx="5157787" cy="456978"/>
          </a:xfrm>
        </p:spPr>
        <p:txBody>
          <a:bodyPr/>
          <a:lstStyle/>
          <a:p>
            <a:pPr algn="ctr"/>
            <a:r>
              <a:rPr lang="ru-RU" dirty="0"/>
              <a:t>Изменения </a:t>
            </a:r>
            <a:r>
              <a:rPr lang="ru-RU" dirty="0" smtClean="0"/>
              <a:t> </a:t>
            </a:r>
            <a:r>
              <a:rPr lang="ru-RU" dirty="0"/>
              <a:t>ФГОС СОО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5064" y="1690692"/>
            <a:ext cx="6222671" cy="5019025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Русский язык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 Литература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Иностранный язык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Математика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Информатика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История 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Обществознание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География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 Light" pitchFamily="34" charset="0"/>
                <a:ea typeface="+mn-ea"/>
                <a:cs typeface="+mn-cs"/>
              </a:rPr>
              <a:t>Физика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 Light" pitchFamily="34" charset="0"/>
                <a:ea typeface="+mn-ea"/>
                <a:cs typeface="+mn-cs"/>
              </a:rPr>
              <a:t>Химия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 Light" pitchFamily="34" charset="0"/>
                <a:ea typeface="+mn-ea"/>
                <a:cs typeface="+mn-cs"/>
              </a:rPr>
              <a:t>Биология</a:t>
            </a:r>
            <a:endParaRPr lang="ru-RU" altLang="ru-RU" sz="2200" b="1" dirty="0">
              <a:solidFill>
                <a:srgbClr val="000066"/>
              </a:solidFill>
              <a:latin typeface="Calibri Light" pitchFamily="34" charset="0"/>
            </a:endParaRP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Физическая культура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200" b="1" dirty="0">
                <a:solidFill>
                  <a:srgbClr val="000066"/>
                </a:solidFill>
                <a:latin typeface="Calibri Light" pitchFamily="34" charset="0"/>
              </a:rPr>
              <a:t>Основы безопасности жизнедеятельности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endParaRPr lang="ru-RU" altLang="ru-RU" sz="2200" b="1" dirty="0">
              <a:solidFill>
                <a:srgbClr val="000066"/>
              </a:solidFill>
              <a:latin typeface="Calibri Light" pitchFamily="34" charset="0"/>
            </a:endParaRP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endParaRPr lang="ru-RU" altLang="ru-RU" sz="2200" b="1" dirty="0">
              <a:solidFill>
                <a:srgbClr val="000066"/>
              </a:solidFill>
              <a:latin typeface="Calibri Light" pitchFamily="34" charset="0"/>
            </a:endParaRP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endParaRPr lang="ru-RU" altLang="ru-RU" sz="2200" b="1" dirty="0">
              <a:solidFill>
                <a:srgbClr val="000066"/>
              </a:solidFill>
              <a:latin typeface="Calibri Light" pitchFamily="34" charset="0"/>
            </a:endParaRPr>
          </a:p>
          <a:p>
            <a:pPr marL="0" indent="0">
              <a:buNone/>
            </a:pPr>
            <a:endParaRPr lang="ru-RU" sz="2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3" y="1484419"/>
            <a:ext cx="5183188" cy="605641"/>
          </a:xfrm>
        </p:spPr>
        <p:txBody>
          <a:bodyPr/>
          <a:lstStyle/>
          <a:p>
            <a:pPr algn="ctr"/>
            <a:r>
              <a:rPr lang="ru-RU" dirty="0"/>
              <a:t>ФГОС СОО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7077801" y="1995055"/>
            <a:ext cx="4880759" cy="4194608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Русский язык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 Литература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Иностранный язык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Математика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История (или Россия в мире)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Физическая культура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Основы безопасности жизнедеятельности</a:t>
            </a:r>
          </a:p>
          <a:p>
            <a:pPr marL="457200" lvl="0" indent="-457200">
              <a:lnSpc>
                <a:spcPct val="10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altLang="ru-RU" sz="2400" b="1" dirty="0">
                <a:solidFill>
                  <a:srgbClr val="000066"/>
                </a:solidFill>
                <a:latin typeface="Calibri Light" pitchFamily="34" charset="0"/>
              </a:rPr>
              <a:t>Астрономия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071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D5E9C7-E74A-3FFF-5412-131FF1BC8A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9570" y="635000"/>
            <a:ext cx="11597269" cy="5976938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		</a:t>
            </a: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u="sng" dirty="0" smtClean="0">
              <a:solidFill>
                <a:srgbClr val="19377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По </a:t>
            </a:r>
            <a:r>
              <a:rPr lang="ru-RU" sz="2000" u="sng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заявлению обучающихся, родителей (законных представителей) несовершеннолетних обучающихся и при наличии в </a:t>
            </a:r>
            <a:r>
              <a:rPr lang="ru-RU" sz="2000" u="sng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общеобразовательной организации </a:t>
            </a:r>
            <a:r>
              <a:rPr lang="ru-RU" sz="2000" u="sng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необходимых </a:t>
            </a:r>
            <a:r>
              <a:rPr lang="ru-RU" sz="2000" u="sng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условий</a:t>
            </a:r>
            <a:r>
              <a:rPr lang="ru-RU" sz="2000" u="sng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осуществляется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:</a:t>
            </a: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Изучение родного языка и родной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литературы </a:t>
            </a: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Изучение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второго иностранного языка из перечня, предлагаемого общеобразовательной 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организацией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Портал «Единое содержание образования»</a:t>
            </a: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Примерные </a:t>
            </a:r>
            <a:r>
              <a:rPr lang="ru-RU" sz="2000" dirty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рабочие программы среднего общего образования (Проекты)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en-US" sz="2000" dirty="0" smtClean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edsoo.ru/Primernie_rabochie_progra.htm</a:t>
            </a:r>
            <a:r>
              <a:rPr lang="ru-RU" sz="2000" dirty="0" smtClean="0">
                <a:solidFill>
                  <a:srgbClr val="1937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000" dirty="0">
              <a:solidFill>
                <a:srgbClr val="19377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" y="63170"/>
            <a:ext cx="2966224" cy="174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462" y="4207987"/>
            <a:ext cx="3280589" cy="2460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195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1463</Words>
  <Application>Microsoft Office PowerPoint</Application>
  <PresentationFormat>Произвольный</PresentationFormat>
  <Paragraphs>241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Тема Office</vt:lpstr>
      <vt:lpstr>1_Справедливость</vt:lpstr>
      <vt:lpstr>2_Справедливость</vt:lpstr>
      <vt:lpstr>3_Справедливость</vt:lpstr>
      <vt:lpstr>3_Тема Office</vt:lpstr>
      <vt:lpstr>11_Оформление по умолчанию</vt:lpstr>
      <vt:lpstr>Слайд 1</vt:lpstr>
      <vt:lpstr>Нормативное правовое  обеспечение</vt:lpstr>
      <vt:lpstr>Основные изменения ФГОС СОО</vt:lpstr>
      <vt:lpstr>Слайд 4</vt:lpstr>
      <vt:lpstr>Учебные планы ФГОС общего образования</vt:lpstr>
      <vt:lpstr> Гигиенические требования к максимальному общему объему недельной образовательной нагрузки обучающихся  (таблица 6.6. СанПиН 1.2.3685-21) </vt:lpstr>
      <vt:lpstr>Обязательные предметные области ФГОС СОО ,  учебные предметы на базовом или углубленном уровне (п. 18.3.1)</vt:lpstr>
      <vt:lpstr>Список учебных предметов, обязательных для изучения на базовом или углубленном уровне  </vt:lpstr>
      <vt:lpstr>Слайд 9</vt:lpstr>
      <vt:lpstr>Предметы на углубленном уровне изучения</vt:lpstr>
      <vt:lpstr>Профили обучения ФГОС СОО </vt:lpstr>
      <vt:lpstr>Профили обучения</vt:lpstr>
      <vt:lpstr>Профили обучения</vt:lpstr>
      <vt:lpstr>Универсальный профиль ориентирован, в первую очередь, на обучающихся чей выбор «не вписывается» в рамки заданных выше профилей</vt:lpstr>
      <vt:lpstr>Структура учебного плана профиля обучения по ФГОС СОО</vt:lpstr>
      <vt:lpstr>Изменения ФГОС СОО об адаптированных основных образовательных программах среднего общего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1</cp:lastModifiedBy>
  <cp:revision>49</cp:revision>
  <dcterms:created xsi:type="dcterms:W3CDTF">2019-11-20T20:20:38Z</dcterms:created>
  <dcterms:modified xsi:type="dcterms:W3CDTF">2023-03-10T13:17:42Z</dcterms:modified>
</cp:coreProperties>
</file>