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handoutMasterIdLst>
    <p:handoutMasterId r:id="rId19"/>
  </p:handoutMasterIdLst>
  <p:sldIdLst>
    <p:sldId id="289" r:id="rId2"/>
    <p:sldId id="258" r:id="rId3"/>
    <p:sldId id="311" r:id="rId4"/>
    <p:sldId id="310" r:id="rId5"/>
    <p:sldId id="265" r:id="rId6"/>
    <p:sldId id="294" r:id="rId7"/>
    <p:sldId id="295" r:id="rId8"/>
    <p:sldId id="298" r:id="rId9"/>
    <p:sldId id="300" r:id="rId10"/>
    <p:sldId id="308" r:id="rId11"/>
    <p:sldId id="313" r:id="rId12"/>
    <p:sldId id="301" r:id="rId13"/>
    <p:sldId id="307" r:id="rId14"/>
    <p:sldId id="309" r:id="rId15"/>
    <p:sldId id="306" r:id="rId16"/>
    <p:sldId id="279" r:id="rId17"/>
    <p:sldId id="287" r:id="rId18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7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1DFEC-2644-425F-AE79-2B4315A0B0FF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CB57D9-B6EE-4151-9F72-EBA85E2A669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75853-93F9-4DA5-8DC6-E094828AD2C7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B51294A-42E3-4DD7-BC41-F92C233BB7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75853-93F9-4DA5-8DC6-E094828AD2C7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B51294A-42E3-4DD7-BC41-F92C233BB7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75853-93F9-4DA5-8DC6-E094828AD2C7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B51294A-42E3-4DD7-BC41-F92C233BB79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75853-93F9-4DA5-8DC6-E094828AD2C7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B51294A-42E3-4DD7-BC41-F92C233BB7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75853-93F9-4DA5-8DC6-E094828AD2C7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B51294A-42E3-4DD7-BC41-F92C233BB79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75853-93F9-4DA5-8DC6-E094828AD2C7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B51294A-42E3-4DD7-BC41-F92C233BB7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75853-93F9-4DA5-8DC6-E094828AD2C7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294A-42E3-4DD7-BC41-F92C233BB7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75853-93F9-4DA5-8DC6-E094828AD2C7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294A-42E3-4DD7-BC41-F92C233BB7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75853-93F9-4DA5-8DC6-E094828AD2C7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294A-42E3-4DD7-BC41-F92C233BB7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75853-93F9-4DA5-8DC6-E094828AD2C7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B51294A-42E3-4DD7-BC41-F92C233BB7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75853-93F9-4DA5-8DC6-E094828AD2C7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B51294A-42E3-4DD7-BC41-F92C233BB7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75853-93F9-4DA5-8DC6-E094828AD2C7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B51294A-42E3-4DD7-BC41-F92C233BB7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75853-93F9-4DA5-8DC6-E094828AD2C7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294A-42E3-4DD7-BC41-F92C233BB7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75853-93F9-4DA5-8DC6-E094828AD2C7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294A-42E3-4DD7-BC41-F92C233BB7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75853-93F9-4DA5-8DC6-E094828AD2C7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294A-42E3-4DD7-BC41-F92C233BB7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75853-93F9-4DA5-8DC6-E094828AD2C7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B51294A-42E3-4DD7-BC41-F92C233BB7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75853-93F9-4DA5-8DC6-E094828AD2C7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B51294A-42E3-4DD7-BC41-F92C233BB79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68388" y="1456709"/>
            <a:ext cx="10086824" cy="2262781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>
                <a:solidFill>
                  <a:srgbClr val="D6ECFF">
                    <a:lumMod val="25000"/>
                  </a:srgbClr>
                </a:solidFill>
              </a:rPr>
              <a:t>Формирование математической грамотности при подготовке к   ЕГЭ </a:t>
            </a:r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251569"/>
            <a:ext cx="1895475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Открытый банк заданий ЕГЭ и ОГЭ. Математика. 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09" y="1582592"/>
            <a:ext cx="11285508" cy="2753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09923" y="4902501"/>
            <a:ext cx="21659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(34-2*10):2=7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450" y="2592733"/>
            <a:ext cx="8904296" cy="3986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4168" y="672748"/>
            <a:ext cx="8911687" cy="1280890"/>
          </a:xfrm>
        </p:spPr>
        <p:txBody>
          <a:bodyPr>
            <a:normAutofit/>
          </a:bodyPr>
          <a:lstStyle/>
          <a:p>
            <a:r>
              <a:rPr lang="ru-RU" sz="2400" b="1" dirty="0"/>
              <a:t>Задание ЕГЭ. Математика. Базовый уровень.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151" y="1557439"/>
            <a:ext cx="9185698" cy="2090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8605" y="4064249"/>
            <a:ext cx="1042805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Через год клиент должен будет выплатить 12 000 + 0,13* 12 000  =  13 560 рублей.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 Разделим 13 560 рублей на 12 месяцев.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Значит, клиент должен вносить ежемесячно в банк 1130 рублей. 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Ответ: 1130.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289" y="540983"/>
            <a:ext cx="8911687" cy="1280890"/>
          </a:xfrm>
        </p:spPr>
        <p:txBody>
          <a:bodyPr>
            <a:normAutofit/>
          </a:bodyPr>
          <a:lstStyle/>
          <a:p>
            <a:r>
              <a:rPr lang="ru-RU" sz="2400" b="1" dirty="0"/>
              <a:t>Номер: 496</a:t>
            </a:r>
            <a:r>
              <a:rPr lang="en-US" sz="2400" b="1" dirty="0"/>
              <a:t>A40</a:t>
            </a:r>
            <a:r>
              <a:rPr lang="ru-RU" sz="2400" b="1" dirty="0"/>
              <a:t>. Открытый банк заданий ЕГЭ Математика. Базовый уровень.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78182"/>
            <a:ext cx="11069782" cy="249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08363" y="3999500"/>
            <a:ext cx="2719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L=(2</a:t>
            </a:r>
            <a:r>
              <a:rPr lang="ru-RU" sz="2400" b="1" dirty="0">
                <a:solidFill>
                  <a:srgbClr val="FF0000"/>
                </a:solidFill>
              </a:rPr>
              <a:t>,1+3,1)/2=2,6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7907" y="554837"/>
            <a:ext cx="8911687" cy="1280890"/>
          </a:xfrm>
        </p:spPr>
        <p:txBody>
          <a:bodyPr>
            <a:normAutofit/>
          </a:bodyPr>
          <a:lstStyle/>
          <a:p>
            <a:r>
              <a:rPr lang="ru-RU" sz="2400" b="1" dirty="0"/>
              <a:t>Номер: 1</a:t>
            </a:r>
            <a:r>
              <a:rPr lang="en-US" sz="2400" b="1" dirty="0"/>
              <a:t>DA741</a:t>
            </a:r>
            <a:r>
              <a:rPr lang="ru-RU" sz="2400" b="1" dirty="0"/>
              <a:t>. Открытый банк заданий ЕГЭ Математика. Базовый уровень.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23" y="2118793"/>
            <a:ext cx="10883744" cy="350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789709" y="2784764"/>
            <a:ext cx="706581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136761" y="5807425"/>
            <a:ext cx="17411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Ответ:530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8443608" y="4212077"/>
            <a:ext cx="1050588" cy="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665311" y="3228113"/>
            <a:ext cx="1556593" cy="236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748329" y="384274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66227" y="325876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30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9649838" y="2101174"/>
            <a:ext cx="0" cy="256810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189475" y="320055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70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2489" y="388583"/>
            <a:ext cx="8911687" cy="1280890"/>
          </a:xfrm>
        </p:spPr>
        <p:txBody>
          <a:bodyPr>
            <a:normAutofit/>
          </a:bodyPr>
          <a:lstStyle/>
          <a:p>
            <a:r>
              <a:rPr lang="ru-RU" sz="2400" b="1" dirty="0"/>
              <a:t>Номер: </a:t>
            </a:r>
            <a:r>
              <a:rPr lang="en-US" sz="2400" b="1" dirty="0"/>
              <a:t>A6034F</a:t>
            </a:r>
            <a:r>
              <a:rPr lang="ru-RU" sz="2400" b="1" dirty="0"/>
              <a:t>. Открытый банк заданий ЕГЭ Математика. Базовый уровень.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65"/>
          <a:stretch>
            <a:fillRect/>
          </a:stretch>
        </p:blipFill>
        <p:spPr bwMode="auto">
          <a:xfrm>
            <a:off x="1607129" y="1418835"/>
            <a:ext cx="8617526" cy="4857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4502727" y="4003964"/>
            <a:ext cx="512618" cy="166254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267200" y="4682836"/>
            <a:ext cx="748145" cy="37407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4502727" y="4419600"/>
            <a:ext cx="512618" cy="914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4641272" y="3810000"/>
            <a:ext cx="374073" cy="21751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5238750"/>
            <a:ext cx="22098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7180" y="360874"/>
            <a:ext cx="8911687" cy="1280890"/>
          </a:xfrm>
        </p:spPr>
        <p:txBody>
          <a:bodyPr>
            <a:normAutofit/>
          </a:bodyPr>
          <a:lstStyle/>
          <a:p>
            <a:r>
              <a:rPr lang="ru-RU" sz="2400" b="1" dirty="0"/>
              <a:t>Номер: </a:t>
            </a:r>
            <a:r>
              <a:rPr lang="en-US" sz="2400" b="1" dirty="0"/>
              <a:t>F39F45</a:t>
            </a:r>
            <a:r>
              <a:rPr lang="ru-RU" sz="2400" b="1" dirty="0"/>
              <a:t>. Открытый банк заданий ЕГЭ Математика. Базовый уровень.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47" y="1332886"/>
            <a:ext cx="11747453" cy="5109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95961" y="5225534"/>
            <a:ext cx="17411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Ответ:145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95961" y="3532909"/>
            <a:ext cx="1077258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920652" y="4530436"/>
            <a:ext cx="1077258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95961" y="4779818"/>
            <a:ext cx="1077258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0185" y="128954"/>
            <a:ext cx="9523411" cy="636842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Развивать математическую грамотность надо постепенно, начиная с 5 класса. Регулярно включать в ход урока задания на «изменение и зависимости», «пространство и форма», «неопределенность», «количественные рассуждения» и т.п..</a:t>
            </a:r>
          </a:p>
          <a:p>
            <a:pPr marL="0" indent="0">
              <a:buNone/>
            </a:pPr>
            <a:endParaRPr lang="ru-R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Эти задания можно использовать по усмотрению учителя:	</a:t>
            </a: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 игровой момент на уроке;	</a:t>
            </a: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 проблемный элемент в начале урока;	</a:t>
            </a: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 задание – «толчок» к созданию гипотезы для исследовательского проекта;	</a:t>
            </a: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 задание для смены деятельности на уроке;	</a:t>
            </a: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 модель реальной жизненной ситуации, иллюстрирующей необходимость изучения какого либо понятия на уроке;	</a:t>
            </a: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 задание, устанавливающее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межпредметные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связи в процессе обучения;	</a:t>
            </a: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Некоторые задания заставят сформулировать свою точку зрения и найти аргументы для её защиты;	</a:t>
            </a: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Можно собрать задания одного типа и провести урок в соответствии с какой то образовательной технологией;		</a:t>
            </a: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Задания такого типа можно включать в школьные олимпиады, математические викторины.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064" y="2133600"/>
            <a:ext cx="11155680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</a:rPr>
              <a:t>Вывод, математическая грамотность становится фактором, содействующим развитию способностей учащихся творчески мыслить и находить нестандартные решения, умений выбирать профессиональный путь, использовать информационно-коммуникационные технологии в различных сферах жизнедеятельности, а также обучению на протяжении всей жизни.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469" y="265604"/>
            <a:ext cx="1200531" cy="1586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2720" y="2136531"/>
            <a:ext cx="8915400" cy="37776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Математическая грамотность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это способность человека мыслить математически, формулировать, применять и интерпретировать математику для решения задач в разнообразных практических контекстах.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0627" y="653293"/>
            <a:ext cx="8911687" cy="1280890"/>
          </a:xfrm>
        </p:spPr>
        <p:txBody>
          <a:bodyPr>
            <a:normAutofit/>
          </a:bodyPr>
          <a:lstStyle/>
          <a:p>
            <a:r>
              <a:rPr lang="ru-RU" sz="2400" b="1" dirty="0"/>
              <a:t>Компоненты математической грамотности:</a:t>
            </a:r>
            <a:r>
              <a:rPr lang="ru-RU" sz="2700" b="1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5825" y="1394298"/>
            <a:ext cx="8915400" cy="3777622"/>
          </a:xfrm>
        </p:spPr>
        <p:txBody>
          <a:bodyPr>
            <a:normAutofit/>
          </a:bodyPr>
          <a:lstStyle/>
          <a:p>
            <a:r>
              <a:rPr lang="ru-RU" sz="2400" dirty="0"/>
              <a:t>воспроизведение математических фактов, методов и выполнение вычислений</a:t>
            </a:r>
          </a:p>
          <a:p>
            <a:r>
              <a:rPr lang="ru-RU" sz="2400" dirty="0"/>
              <a:t>установление связей и интеграции материала из разных математических тем, необходимых для решения поставленной задачи</a:t>
            </a:r>
          </a:p>
          <a:p>
            <a:r>
              <a:rPr lang="ru-RU" sz="2400" dirty="0"/>
              <a:t>математические размышления, требующие обобщения и интуиции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0255" y="125346"/>
            <a:ext cx="9717376" cy="1280890"/>
          </a:xfrm>
        </p:spPr>
        <p:txBody>
          <a:bodyPr>
            <a:normAutofit/>
          </a:bodyPr>
          <a:lstStyle/>
          <a:p>
            <a:r>
              <a:rPr lang="ru-RU" sz="2400" b="1" dirty="0"/>
              <a:t>Поэтапное развитие различных умений, составляющих основу математической грамотности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900542" y="1108362"/>
          <a:ext cx="10695712" cy="497342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347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47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472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Метапредметные результаты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УУД по формированию математической грамотности</a:t>
                      </a:r>
                      <a:endParaRPr lang="ru-RU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9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 класс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Уровень узнавания и понимания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находит и извлекает математическую информацию в различном контексте</a:t>
                      </a:r>
                      <a:endParaRPr lang="ru-RU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71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6 класс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Уровень понимания и применения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применяет математические знания для решения разного рода проблем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71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7 класс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Уровень анализа и синтеза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формулирует математическую проблему на основе анализа ситуации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71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 класс</a:t>
                      </a:r>
                      <a:endParaRPr lang="ru-RU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Уровень оценки (рефлексии) в рамках предметного содержания</a:t>
                      </a:r>
                      <a:endParaRPr lang="ru-RU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/>
                          <a:ea typeface="Times New Roman" panose="02020603050405020304"/>
                        </a:rPr>
                        <a:t>интерпретирует и оценивает математические данные в контексте лично значимой ситуации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59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9 класс</a:t>
                      </a:r>
                      <a:r>
                        <a:rPr lang="ru-RU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endParaRPr lang="ru-RU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Уровень оценки (рефлексии) в рамках метапредметного содержания</a:t>
                      </a:r>
                      <a:endParaRPr lang="ru-RU" sz="20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интерпретирует и оценивает математические результаты в контексте национальной или глобальной ситуации</a:t>
                      </a:r>
                      <a:endParaRPr lang="ru-RU" sz="2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3292" y="635834"/>
            <a:ext cx="8911687" cy="595089"/>
          </a:xfrm>
        </p:spPr>
        <p:txBody>
          <a:bodyPr>
            <a:noAutofit/>
          </a:bodyPr>
          <a:lstStyle/>
          <a:p>
            <a:r>
              <a:rPr lang="ru-RU" sz="2400" b="1" dirty="0"/>
              <a:t>Что нужно уметь: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8374" y="1175504"/>
            <a:ext cx="9476520" cy="5682496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2600" dirty="0"/>
              <a:t>•</a:t>
            </a:r>
            <a:r>
              <a:rPr lang="ru-RU" sz="3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Выделять ключевые фразы и основные вопросы из текста заданий.</a:t>
            </a:r>
          </a:p>
          <a:p>
            <a:pPr marL="176530" indent="-176530" algn="just">
              <a:buNone/>
            </a:pPr>
            <a:r>
              <a:rPr lang="ru-RU" sz="3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•Уметь выполнять арифметические действия с различными числами, находить степень числа, извлекать арифметический квадратный корень из числа.</a:t>
            </a:r>
          </a:p>
          <a:p>
            <a:pPr marL="0" indent="0" algn="just">
              <a:buNone/>
            </a:pPr>
            <a:r>
              <a:rPr lang="ru-RU" sz="3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•Уметь переводить единицы измерения.</a:t>
            </a:r>
          </a:p>
          <a:p>
            <a:pPr marL="0" indent="0" algn="just">
              <a:buNone/>
            </a:pPr>
            <a:r>
              <a:rPr lang="ru-RU" sz="3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•Уметь округлять числа.</a:t>
            </a:r>
          </a:p>
          <a:p>
            <a:pPr marL="0" indent="0" algn="just">
              <a:buNone/>
            </a:pPr>
            <a:r>
              <a:rPr lang="ru-RU" sz="3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•Уметь находить число от процента и проценты от числа.</a:t>
            </a:r>
          </a:p>
          <a:p>
            <a:pPr marL="0" indent="0" algn="just">
              <a:buNone/>
            </a:pPr>
            <a:r>
              <a:rPr lang="ru-RU" sz="3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•Уметь находить часть от числа и число по его части.</a:t>
            </a:r>
          </a:p>
          <a:p>
            <a:pPr marL="0" indent="0" algn="just">
              <a:buNone/>
            </a:pPr>
            <a:r>
              <a:rPr lang="ru-RU" sz="3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•Применять основное свойство пропорции.</a:t>
            </a:r>
          </a:p>
          <a:p>
            <a:pPr marL="0" indent="0" algn="just">
              <a:buNone/>
            </a:pPr>
            <a:r>
              <a:rPr lang="ru-RU" sz="3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•Уметь решать уравнения, неравенства.</a:t>
            </a:r>
          </a:p>
          <a:p>
            <a:pPr marL="176530" indent="-176530" algn="just">
              <a:buNone/>
            </a:pPr>
            <a:r>
              <a:rPr lang="ru-RU" sz="3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•Разбираться в изображениях рисунков, планов и масштабе фигур на рисунках.</a:t>
            </a:r>
          </a:p>
          <a:p>
            <a:pPr marL="0" indent="0" algn="just">
              <a:buNone/>
            </a:pPr>
            <a:r>
              <a:rPr lang="ru-RU" sz="3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•Анализировать и пользоваться информацией из таблиц.</a:t>
            </a:r>
          </a:p>
          <a:p>
            <a:pPr marL="0" indent="0" algn="just">
              <a:buNone/>
            </a:pPr>
            <a:r>
              <a:rPr lang="ru-RU" sz="3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•Анализировать и пользоваться заданными графиками.</a:t>
            </a:r>
          </a:p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3970" y="635833"/>
            <a:ext cx="10328030" cy="1280890"/>
          </a:xfrm>
        </p:spPr>
        <p:txBody>
          <a:bodyPr>
            <a:normAutofit/>
          </a:bodyPr>
          <a:lstStyle/>
          <a:p>
            <a:r>
              <a:rPr lang="ru-RU" sz="2400" b="1" dirty="0"/>
              <a:t>Трудности в формировании математической грамотности: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9726" y="1380580"/>
            <a:ext cx="9453074" cy="4314092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Мотивация.</a:t>
            </a:r>
          </a:p>
          <a:p>
            <a:r>
              <a:rPr lang="ru-RU" sz="2400" dirty="0">
                <a:solidFill>
                  <a:schemeClr val="tx1"/>
                </a:solidFill>
              </a:rPr>
              <a:t>Отсутствие базовых знаний.</a:t>
            </a:r>
          </a:p>
          <a:p>
            <a:r>
              <a:rPr lang="ru-RU" sz="2400" dirty="0">
                <a:solidFill>
                  <a:schemeClr val="tx1"/>
                </a:solidFill>
              </a:rPr>
              <a:t>Низкие способности.</a:t>
            </a:r>
          </a:p>
          <a:p>
            <a:r>
              <a:rPr lang="ru-RU" sz="2400" dirty="0">
                <a:solidFill>
                  <a:schemeClr val="tx1"/>
                </a:solidFill>
              </a:rPr>
              <a:t>Не понимание прочитанного текста.</a:t>
            </a:r>
          </a:p>
          <a:p>
            <a:r>
              <a:rPr lang="ru-RU" sz="2400" dirty="0">
                <a:solidFill>
                  <a:schemeClr val="tx1"/>
                </a:solidFill>
              </a:rPr>
              <a:t>Шаблонность мышления.</a:t>
            </a:r>
          </a:p>
          <a:p>
            <a:r>
              <a:rPr lang="ru-RU" sz="2400" dirty="0">
                <a:solidFill>
                  <a:schemeClr val="tx1"/>
                </a:solidFill>
              </a:rPr>
              <a:t>Не способность рассуждать логически и убедительно формулировать аргументы .</a:t>
            </a:r>
          </a:p>
          <a:p>
            <a:r>
              <a:rPr lang="ru-RU" sz="2400" dirty="0">
                <a:solidFill>
                  <a:schemeClr val="tx1"/>
                </a:solidFill>
              </a:rPr>
              <a:t>Не умение применять формулы и теоремы к решению задач.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9202" y="782371"/>
            <a:ext cx="8911687" cy="1280890"/>
          </a:xfrm>
        </p:spPr>
        <p:txBody>
          <a:bodyPr>
            <a:normAutofit/>
          </a:bodyPr>
          <a:lstStyle/>
          <a:p>
            <a:r>
              <a:rPr lang="ru-RU" sz="2400" b="1" dirty="0"/>
              <a:t>Пути преодоления проблем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9202" y="1735015"/>
            <a:ext cx="8915400" cy="3777622"/>
          </a:xfrm>
        </p:spPr>
        <p:txBody>
          <a:bodyPr/>
          <a:lstStyle/>
          <a:p>
            <a:r>
              <a:rPr lang="ru-RU" sz="2400" dirty="0">
                <a:solidFill>
                  <a:schemeClr val="tx1"/>
                </a:solidFill>
              </a:rPr>
              <a:t>Заинтересовать учащихся.</a:t>
            </a:r>
          </a:p>
          <a:p>
            <a:r>
              <a:rPr lang="ru-RU" sz="2400" dirty="0">
                <a:solidFill>
                  <a:schemeClr val="tx1"/>
                </a:solidFill>
              </a:rPr>
              <a:t>Повышение вычислительных навыков.</a:t>
            </a:r>
          </a:p>
          <a:p>
            <a:r>
              <a:rPr lang="ru-RU" sz="2400" dirty="0">
                <a:solidFill>
                  <a:schemeClr val="tx1"/>
                </a:solidFill>
              </a:rPr>
              <a:t>Повышение читательской грамотности.</a:t>
            </a:r>
          </a:p>
          <a:p>
            <a:r>
              <a:rPr lang="ru-RU" sz="2400" dirty="0">
                <a:solidFill>
                  <a:schemeClr val="tx1"/>
                </a:solidFill>
              </a:rPr>
              <a:t>Проведение лабораторных и практических работ.</a:t>
            </a:r>
          </a:p>
          <a:p>
            <a:r>
              <a:rPr lang="ru-RU" sz="2400" dirty="0">
                <a:solidFill>
                  <a:schemeClr val="tx1"/>
                </a:solidFill>
              </a:rPr>
              <a:t>Решение контекстных задач.</a:t>
            </a:r>
          </a:p>
          <a:p>
            <a:r>
              <a:rPr lang="ru-RU" sz="2400" dirty="0">
                <a:solidFill>
                  <a:schemeClr val="tx1"/>
                </a:solidFill>
              </a:rPr>
              <a:t>Использование различных современных образовательных технологий.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1147" y="852710"/>
            <a:ext cx="9543465" cy="1280890"/>
          </a:xfrm>
        </p:spPr>
        <p:txBody>
          <a:bodyPr>
            <a:normAutofit/>
          </a:bodyPr>
          <a:lstStyle/>
          <a:p>
            <a:r>
              <a:rPr lang="ru-RU" sz="2400" b="1" dirty="0"/>
              <a:t>Приёмы формирования математической грамотности.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1147" y="1664369"/>
            <a:ext cx="8915400" cy="3777622"/>
          </a:xfrm>
        </p:spPr>
        <p:txBody>
          <a:bodyPr/>
          <a:lstStyle/>
          <a:p>
            <a:r>
              <a:rPr lang="ru-RU" dirty="0"/>
              <a:t>	</a:t>
            </a:r>
            <a:r>
              <a:rPr lang="ru-RU" sz="2400" dirty="0"/>
              <a:t>Технология критического мышления</a:t>
            </a:r>
          </a:p>
          <a:p>
            <a:r>
              <a:rPr lang="ru-RU" sz="2400" dirty="0"/>
              <a:t>  Технология проблемного обучения</a:t>
            </a:r>
          </a:p>
          <a:p>
            <a:r>
              <a:rPr lang="ru-RU" sz="2400" dirty="0"/>
              <a:t>  Проектная технология</a:t>
            </a:r>
          </a:p>
          <a:p>
            <a:r>
              <a:rPr lang="ru-RU" sz="2400" dirty="0"/>
              <a:t>  Игровая технология</a:t>
            </a:r>
          </a:p>
          <a:p>
            <a:r>
              <a:rPr lang="ru-RU" sz="2400" dirty="0"/>
              <a:t>	Информационно-коммуникационная технология</a:t>
            </a:r>
          </a:p>
          <a:p>
            <a:r>
              <a:rPr lang="ru-RU" sz="2400" dirty="0"/>
              <a:t>	Личностно-ориентированная технология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1819" y="624110"/>
            <a:ext cx="9772794" cy="1280890"/>
          </a:xfrm>
        </p:spPr>
        <p:txBody>
          <a:bodyPr>
            <a:normAutofit/>
          </a:bodyPr>
          <a:lstStyle/>
          <a:p>
            <a:r>
              <a:rPr lang="ru-RU" sz="2400" b="1" dirty="0"/>
              <a:t>Учащиеся, овладевшие математической грамотностью, способны: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8736" y="1766307"/>
            <a:ext cx="11194473" cy="3777622"/>
          </a:xfrm>
        </p:spPr>
        <p:txBody>
          <a:bodyPr/>
          <a:lstStyle/>
          <a:p>
            <a:r>
              <a:rPr lang="ru-RU" sz="2400" dirty="0"/>
              <a:t>распознавать проблемы, возникающие в окружающей      действительности;</a:t>
            </a:r>
          </a:p>
          <a:p>
            <a:r>
              <a:rPr lang="ru-RU" sz="2400" dirty="0"/>
              <a:t>формулировать проблемы на языке математики;</a:t>
            </a:r>
          </a:p>
          <a:p>
            <a:r>
              <a:rPr lang="ru-RU" sz="2400" dirty="0"/>
              <a:t>решать, используя математические методы;</a:t>
            </a:r>
          </a:p>
          <a:p>
            <a:r>
              <a:rPr lang="ru-RU" sz="2400" dirty="0"/>
              <a:t>анализировать использованные методы решения;</a:t>
            </a:r>
          </a:p>
          <a:p>
            <a:r>
              <a:rPr lang="ru-RU" sz="2400" dirty="0"/>
              <a:t>интерпретировать полученные результаты;</a:t>
            </a:r>
          </a:p>
          <a:p>
            <a:r>
              <a:rPr lang="ru-RU" sz="2400" dirty="0"/>
              <a:t>формулировать и записывать результаты решения проблемы.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743</Words>
  <Application>Microsoft Office PowerPoint</Application>
  <PresentationFormat>Широкоэкранный</PresentationFormat>
  <Paragraphs>96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Century Gothic</vt:lpstr>
      <vt:lpstr>Times New Roman</vt:lpstr>
      <vt:lpstr>Wingdings 3</vt:lpstr>
      <vt:lpstr>Легкий дым</vt:lpstr>
      <vt:lpstr>Формирование математической грамотности при подготовке к   ЕГЭ </vt:lpstr>
      <vt:lpstr>Презентация PowerPoint</vt:lpstr>
      <vt:lpstr>Компоненты математической грамотности:  </vt:lpstr>
      <vt:lpstr>Поэтапное развитие различных умений, составляющих основу математической грамотности</vt:lpstr>
      <vt:lpstr>Что нужно уметь: </vt:lpstr>
      <vt:lpstr>Трудности в формировании математической грамотности:</vt:lpstr>
      <vt:lpstr>Пути преодоления проблем</vt:lpstr>
      <vt:lpstr>Приёмы формирования математической грамотности.</vt:lpstr>
      <vt:lpstr>Учащиеся, овладевшие математической грамотностью, способны:</vt:lpstr>
      <vt:lpstr>Открытый банк заданий ЕГЭ и ОГЭ. Математика. </vt:lpstr>
      <vt:lpstr>Задание ЕГЭ. Математика. Базовый уровень.</vt:lpstr>
      <vt:lpstr>Номер: 496A40. Открытый банк заданий ЕГЭ Математика. Базовый уровень.</vt:lpstr>
      <vt:lpstr>Номер: 1DA741. Открытый банк заданий ЕГЭ Математика. Базовый уровень.</vt:lpstr>
      <vt:lpstr>Номер: A6034F. Открытый банк заданий ЕГЭ Математика. Базовый уровень.</vt:lpstr>
      <vt:lpstr>Номер: F39F45. Открытый банк заданий ЕГЭ Математика. Базовый уровень.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математической грамотности при подготовки к  ОГЭ через решение контекстных задач</dc:title>
  <dc:creator>Ольга</dc:creator>
  <cp:lastModifiedBy>User</cp:lastModifiedBy>
  <cp:revision>125</cp:revision>
  <cp:lastPrinted>2022-08-23T06:36:00Z</cp:lastPrinted>
  <dcterms:created xsi:type="dcterms:W3CDTF">2022-08-16T14:22:00Z</dcterms:created>
  <dcterms:modified xsi:type="dcterms:W3CDTF">2026-05-21T13:20:06Z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125868DD943347499D4E08852E7E366B_13</vt:lpwstr>
  </property>
  <property fmtid="{D5CDD505-2E9C-101B-9397-08002B2CF9AE}" pid="3" name="KSOProductBuildVer">
    <vt:lpwstr>1049-12.1.0.25862</vt:lpwstr>
  </property>
</Properties>
</file>